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7" r:id="rId3"/>
    <p:sldId id="258" r:id="rId4"/>
    <p:sldId id="259" r:id="rId5"/>
    <p:sldId id="260" r:id="rId6"/>
    <p:sldId id="272" r:id="rId7"/>
    <p:sldId id="262" r:id="rId8"/>
    <p:sldId id="263" r:id="rId9"/>
    <p:sldId id="273" r:id="rId10"/>
    <p:sldId id="275" r:id="rId11"/>
    <p:sldId id="270" r:id="rId12"/>
    <p:sldId id="269" r:id="rId13"/>
    <p:sldId id="264" r:id="rId14"/>
    <p:sldId id="276" r:id="rId15"/>
    <p:sldId id="268" r:id="rId16"/>
    <p:sldId id="265" r:id="rId17"/>
    <p:sldId id="267" r:id="rId18"/>
    <p:sldId id="271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-156" y="8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bs-Latn-BA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437 h 1906"/>
                <a:gd name="T4" fmla="*/ 5812 w 5740"/>
                <a:gd name="T5" fmla="*/ 1437 h 1906"/>
                <a:gd name="T6" fmla="*/ 5812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s-Latn-BA"/>
            </a:p>
          </p:txBody>
        </p:sp>
      </p:grpSp>
      <p:sp>
        <p:nvSpPr>
          <p:cNvPr id="1537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537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0F671-850B-40B9-A6AB-CD179FC80E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F6D15-3374-49AE-B633-D23DFD0823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48357-2896-48D8-A300-A7863E1B68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06CA0-662A-4EA4-A832-16004BE1E9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B6363-113C-44D2-94B4-27CC6B93D2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8570A-17AA-49D4-A5DF-D97522CC0E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783ED-A498-4341-B8F3-1FD5708266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0FE93-2DE4-42F8-8166-22A5795994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D3ACB-52C6-4D56-944F-F70DE7C195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B3993-7741-428D-ABF4-01598CCA00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44C80-2A0D-4391-B072-799CF7346E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2985891-8EC0-41C3-853A-252E11A180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434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4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4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bs-Latn-BA"/>
              </a:p>
            </p:txBody>
          </p:sp>
          <p:sp>
            <p:nvSpPr>
              <p:cNvPr id="1434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1434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437 h 1906"/>
                <a:gd name="T4" fmla="*/ 5812 w 5740"/>
                <a:gd name="T5" fmla="*/ 1437 h 1906"/>
                <a:gd name="T6" fmla="*/ 5812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s-Latn-BA"/>
            </a:p>
          </p:txBody>
        </p:sp>
      </p:grpSp>
      <p:sp>
        <p:nvSpPr>
          <p:cNvPr id="1434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435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5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013" y="2133600"/>
            <a:ext cx="7772400" cy="1920875"/>
          </a:xfrm>
        </p:spPr>
        <p:txBody>
          <a:bodyPr/>
          <a:lstStyle/>
          <a:p>
            <a:pPr eaLnBrk="1" hangingPunct="1">
              <a:defRPr/>
            </a:pPr>
            <a:r>
              <a:rPr lang="bs-Latn-BA" altLang="en-US" sz="5400" dirty="0" smtClean="0"/>
              <a:t>.</a:t>
            </a:r>
            <a:endParaRPr lang="en-US" altLang="en-US" sz="54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3076" name="Rectangle 1"/>
          <p:cNvSpPr>
            <a:spLocks noChangeArrowheads="1"/>
          </p:cNvSpPr>
          <p:nvPr/>
        </p:nvSpPr>
        <p:spPr bwMode="auto">
          <a:xfrm>
            <a:off x="250825" y="2967038"/>
            <a:ext cx="8424863" cy="135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altLang="en-US" sz="3200"/>
              <a:t>Demografski gubici tokom agresije na  Bosnu i Hercegovinu 1992-1995.  u općini Glamoč</a:t>
            </a:r>
            <a:endParaRPr lang="en-GB" altLang="en-US" sz="3200"/>
          </a:p>
          <a:p>
            <a:r>
              <a:rPr lang="hr-HR" altLang="en-US"/>
              <a:t> </a:t>
            </a:r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>
                <a:effectLst/>
              </a:rPr>
              <a:t>Nesoporna je činjenica da su u periodu agresije  na  Bosnu i Hercegovinu civili svakodnevo prognani ,ubijani i odvođeni u logore.Nerijetko su na istom mjestu i u isto vrijeme i cijele porodice bile ubijene ili ranjene, prognane , a u gradu nijedno mjesto nije bilo sigurno za život Bošnjaka. </a:t>
            </a:r>
            <a:endParaRPr lang="en-GB" smtClean="0">
              <a:effectLst/>
            </a:endParaRPr>
          </a:p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s-Latn-BA" altLang="en-US" sz="4000" smtClean="0"/>
              <a:t>METODOLOGIJA ISTRAŽIVANJA</a:t>
            </a:r>
            <a:endParaRPr lang="en-US" altLang="en-US" sz="40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altLang="en-US" smtClean="0"/>
              <a:t>Teorijsko-metodološki pristup zasniva se na korištenju općenaučnih metoda i to:</a:t>
            </a:r>
            <a:r>
              <a:rPr lang="hr-HR" smtClean="0">
                <a:effectLst/>
              </a:rPr>
              <a:t>empirije, prikupljanja, analitičko-dokumentacione i statističke obrade podataka, metoda ispitivanja (koristeći metod intervjua), promatranja, klasifikacije, sistematizacije, i komparacije podataka. Također, primijenit ćemo induktivno-deduktivnu metodu, a nakon analize, na kraju našeg istraživanja, pokušat ćemo dati jedan pregled u obliku sinteze dobijenih rezultata. </a:t>
            </a:r>
            <a:endParaRPr lang="en-GB" smtClean="0">
              <a:effectLst/>
            </a:endParaRP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en-US" sz="2300" smtClean="0"/>
              <a:t>Rad će se temeljiti na dostupnim primarnim izvorima, te objavljenim stručnim i znanstvenim publikacijama. Od primarnih izvora koristit će se dokumenti Arhiva Instituta za istraživanje zločina protiv čovječnosti i međunarodnog prava Univerziteta u Sarajevu; Dokumenti i baze podataka udruženja građana; Intervjui članova porodica prisilno nestalih osoba; Dokumenti i baze podataka Međunarodnog Komiteta crvenog križa; Dokumenti i baze podataka Kantonalne organizacije crvenog križa, kao i općinskih organizacija crvenog križa; Dokumenti i baze podataka Saveza logoraša Bosne i Hercegovine; Dokumenti i baze podataka Udruženja logoraša općine Glamoč;  Dokumentacija Državne komisije (Republike Bosne i Hercegovine) za traženje nestalih osoba, Sarajevo; Dokumentacija Federalne komisije za nestale osobe, Sarajevo; Sudska dokumentacija; Dokumentacija Instituta za nestale osobe Bosne i Hercegovine, Sarajevo, kao i drugi izvori.</a:t>
            </a:r>
            <a:r>
              <a:rPr lang="en-US" altLang="en-US" sz="1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s-Latn-BA" altLang="en-US" smtClean="0"/>
              <a:t>OČEKIVANI REZULTATI</a:t>
            </a:r>
            <a:endParaRPr lang="en-US" alt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en-US" sz="2400" smtClean="0"/>
              <a:t>Na osnovu dosadašnjih iskustava, zaočekivati je da svi zločini neće biti kažnjeni da sve žrtve neće biti identificirane.</a:t>
            </a:r>
          </a:p>
          <a:p>
            <a:pPr eaLnBrk="1" hangingPunct="1">
              <a:lnSpc>
                <a:spcPct val="90000"/>
              </a:lnSpc>
            </a:pPr>
            <a:r>
              <a:rPr lang="pl-PL" altLang="en-US" sz="2400" smtClean="0"/>
              <a:t> Vremenska dimenzija je značajan faktor koji utječe na urušavanje forenzičkih i svih drugih materijalnih dokaza na osnovu kojih je moguće izvršiti identifikaciju.</a:t>
            </a:r>
          </a:p>
          <a:p>
            <a:pPr eaLnBrk="1" hangingPunct="1">
              <a:lnSpc>
                <a:spcPct val="90000"/>
              </a:lnSpc>
            </a:pPr>
            <a:r>
              <a:rPr lang="pl-PL" altLang="en-US" sz="2400" smtClean="0"/>
              <a:t> </a:t>
            </a:r>
            <a:r>
              <a:rPr lang="sl-SI" altLang="en-US" sz="2400" smtClean="0"/>
              <a:t>Veliki broj </a:t>
            </a:r>
            <a:r>
              <a:rPr lang="sl-SI" altLang="en-US" sz="2400" i="1" smtClean="0"/>
              <a:t>prisilno</a:t>
            </a:r>
            <a:r>
              <a:rPr lang="sl-SI" altLang="en-US" sz="2400" smtClean="0"/>
              <a:t> </a:t>
            </a:r>
            <a:r>
              <a:rPr lang="sl-SI" altLang="en-US" sz="2400" i="1" smtClean="0"/>
              <a:t>nestalih osoba </a:t>
            </a:r>
            <a:r>
              <a:rPr lang="sl-SI" altLang="en-US" sz="2400" smtClean="0"/>
              <a:t>sa područja općine Glamoč  nije pronađena , a indicije upućuju na postojanje masovnih i pojedinačnih grobnica koje još uvijek nisu locirane. </a:t>
            </a:r>
          </a:p>
          <a:p>
            <a:pPr eaLnBrk="1" hangingPunct="1">
              <a:lnSpc>
                <a:spcPct val="90000"/>
              </a:lnSpc>
            </a:pPr>
            <a:r>
              <a:rPr lang="sl-SI" altLang="en-US" sz="2400" smtClean="0"/>
              <a:t> Uskraćivanje i nedavanje podataka o prisilno nestalim osobama ,o progonima negativno utječe na zaštitu ljudskih prava i uspostavljanje tranzicijske pravde.</a:t>
            </a: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>
                <a:effectLst/>
              </a:rPr>
              <a:t>Rezultati istraživanja bit će prezentirani  kao naučni rad pripremljen za objavu knjige, kao i za objavu u referentnom naučnom časopisu. Na osnovu relevantne izvorne građe, različitih interpretacija i izjava svjedoka, nastojat ćemo ukazati na značaj historiografskog i demografskog istraživanja za objektivizaciju zločina u Glamoču u cilju spriječavanja daljeg manipuliranja žrtvama.</a:t>
            </a:r>
            <a:endParaRPr lang="en-GB" smtClean="0">
              <a:effectLst/>
            </a:endParaRPr>
          </a:p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en-US" sz="2400" smtClean="0"/>
              <a:t>Induktivno će se krenuti od nastanka i izvršenja agresije na Bosnu i Hercegovinu, okupiranja pojedinih dijelova općine Glamoč .</a:t>
            </a:r>
          </a:p>
          <a:p>
            <a:pPr eaLnBrk="1" hangingPunct="1">
              <a:lnSpc>
                <a:spcPct val="90000"/>
              </a:lnSpc>
            </a:pPr>
            <a:r>
              <a:rPr lang="pl-PL" altLang="en-US" sz="2400" smtClean="0"/>
              <a:t> Kroz dokumentaciju dokazati implementacija i uzročno-posljedična veza izvršenja zločina i njegovog prikrivanja s ciljem opravdanosti izvršenja agresije i činjenja zločina. </a:t>
            </a:r>
            <a:r>
              <a:rPr lang="hr-HR" altLang="en-US" sz="2400" smtClean="0"/>
              <a:t>Na osnovu relevantne izvorne građe nastojat ćemo ukazati na značaj historiografskog istraživanja za objektivizaciju zločina u Glamoču u cilju spriječavanja daljeg manipuliranja žrtvama. </a:t>
            </a:r>
          </a:p>
          <a:p>
            <a:pPr eaLnBrk="1" hangingPunct="1">
              <a:lnSpc>
                <a:spcPct val="90000"/>
              </a:lnSpc>
            </a:pPr>
            <a:r>
              <a:rPr lang="hr-HR" altLang="en-US" sz="2400" smtClean="0"/>
              <a:t>Da bi se prava neke osobe zaštitila neophodno je da ona ima pravno definiran status. Poseban akcent stavljamo na Demografske promjenen koje su se desile u periodu 1992-1995.</a:t>
            </a: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s-Latn-BA" altLang="en-US" dirty="0" smtClean="0"/>
              <a:t>Istraživanjem ćemo utvrditi približan broj prisilno nestalih,stradalih,prognanih osoba na područjuopćine Glamoč. </a:t>
            </a:r>
          </a:p>
          <a:p>
            <a:pPr eaLnBrk="1" hangingPunct="1">
              <a:defRPr/>
            </a:pPr>
            <a:r>
              <a:rPr lang="bs-Latn-BA" altLang="en-US" dirty="0" smtClean="0"/>
              <a:t>Pored broja žrtava uvrdit ćemo starosnu, spolnu i nacionalnu strukturu prisilno nestalih osoba, te mjesto i način izvršenja zločina.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s-Latn-BA" altLang="en-US" smtClean="0"/>
              <a:t>PROJEKTNI TIM</a:t>
            </a:r>
            <a:endParaRPr lang="en-US" alt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en-US" dirty="0" smtClean="0">
                <a:effectLst/>
              </a:rPr>
              <a:t>Doktor historijskih nauka</a:t>
            </a:r>
            <a:r>
              <a:rPr lang="en-US" altLang="en-US" dirty="0" smtClean="0"/>
              <a:t> </a:t>
            </a:r>
            <a:r>
              <a:rPr lang="bs-Latn-BA" altLang="en-US" dirty="0" smtClean="0"/>
              <a:t>:</a:t>
            </a:r>
            <a:r>
              <a:rPr lang="hr-HR" b="1" dirty="0">
                <a:effectLst/>
              </a:rPr>
              <a:t>Dr.sc.Elijas </a:t>
            </a:r>
            <a:r>
              <a:rPr lang="hr-HR" b="1" dirty="0" smtClean="0">
                <a:effectLst/>
              </a:rPr>
              <a:t>Tauber</a:t>
            </a:r>
          </a:p>
          <a:p>
            <a:pPr eaLnBrk="1" hangingPunct="1">
              <a:defRPr/>
            </a:pPr>
            <a:r>
              <a:rPr lang="hr-HR" dirty="0">
                <a:effectLst/>
              </a:rPr>
              <a:t>Magistar </a:t>
            </a:r>
            <a:r>
              <a:rPr lang="hr-HR" dirty="0" smtClean="0">
                <a:effectLst/>
              </a:rPr>
              <a:t>sociologije :Muamer </a:t>
            </a:r>
            <a:r>
              <a:rPr lang="hr-HR" dirty="0">
                <a:effectLst/>
              </a:rPr>
              <a:t>Džananović</a:t>
            </a:r>
            <a:endParaRPr lang="hr-HR" dirty="0" smtClean="0">
              <a:effectLst/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hr-HR" dirty="0">
                <a:effectLst/>
              </a:rPr>
              <a:t>Magistar prirodnih nauka  </a:t>
            </a:r>
            <a:r>
              <a:rPr lang="hr-HR" dirty="0" smtClean="0">
                <a:effectLst/>
              </a:rPr>
              <a:t>- Demogeografija: </a:t>
            </a:r>
            <a:r>
              <a:rPr lang="hr-HR" dirty="0">
                <a:effectLst/>
              </a:rPr>
              <a:t>Nerminka Hadžić </a:t>
            </a:r>
            <a:endParaRPr lang="bs-Latn-BA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s-Latn-BA" altLang="en-US" smtClean="0"/>
              <a:t>Završetak projekta</a:t>
            </a:r>
            <a:endParaRPr lang="en-US" altLang="en-US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20938"/>
            <a:ext cx="8229600" cy="3705225"/>
          </a:xfrm>
        </p:spPr>
        <p:txBody>
          <a:bodyPr/>
          <a:lstStyle/>
          <a:p>
            <a:pPr eaLnBrk="1" hangingPunct="1">
              <a:defRPr/>
            </a:pPr>
            <a:r>
              <a:rPr lang="bs-Latn-BA" altLang="en-US" smtClean="0"/>
              <a:t>Očekivani završetak projekta je juli 2017. </a:t>
            </a:r>
            <a:r>
              <a:rPr lang="bs-Latn-BA" altLang="en-US" dirty="0" smtClean="0"/>
              <a:t>godine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s-Latn-BA" altLang="en-US" smtClean="0"/>
              <a:t>PREDMET ISTRAŽIVANJA</a:t>
            </a:r>
            <a:endParaRPr lang="en-US" alt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Za</a:t>
            </a:r>
            <a:r>
              <a:rPr lang="hr-HR" altLang="en-US" smtClean="0"/>
              <a:t> </a:t>
            </a:r>
            <a:r>
              <a:rPr lang="en-US" altLang="en-US" smtClean="0"/>
              <a:t>vrijeme</a:t>
            </a:r>
            <a:r>
              <a:rPr lang="hr-HR" altLang="en-US" smtClean="0"/>
              <a:t> </a:t>
            </a:r>
            <a:r>
              <a:rPr lang="en-US" altLang="en-US" smtClean="0"/>
              <a:t>agresije</a:t>
            </a:r>
            <a:r>
              <a:rPr lang="hr-HR" altLang="en-US" smtClean="0"/>
              <a:t> </a:t>
            </a:r>
            <a:r>
              <a:rPr lang="en-US" altLang="en-US" smtClean="0"/>
              <a:t>na</a:t>
            </a:r>
            <a:r>
              <a:rPr lang="hr-HR" altLang="en-US" smtClean="0"/>
              <a:t> </a:t>
            </a:r>
            <a:r>
              <a:rPr lang="en-US" altLang="en-US" smtClean="0"/>
              <a:t>Republiku</a:t>
            </a:r>
            <a:r>
              <a:rPr lang="hr-HR" altLang="en-US" smtClean="0"/>
              <a:t> </a:t>
            </a:r>
            <a:r>
              <a:rPr lang="en-US" altLang="en-US" smtClean="0"/>
              <a:t>Bosnu</a:t>
            </a:r>
            <a:r>
              <a:rPr lang="hr-HR" altLang="en-US" smtClean="0"/>
              <a:t> </a:t>
            </a:r>
            <a:r>
              <a:rPr lang="en-US" altLang="en-US" smtClean="0"/>
              <a:t>i</a:t>
            </a:r>
            <a:r>
              <a:rPr lang="hr-HR" altLang="en-US" smtClean="0"/>
              <a:t> </a:t>
            </a:r>
            <a:r>
              <a:rPr lang="en-US" altLang="en-US" smtClean="0"/>
              <a:t>Hercegovinu</a:t>
            </a:r>
            <a:r>
              <a:rPr lang="hr-HR" altLang="en-US" smtClean="0"/>
              <a:t> (1992.-1995.) </a:t>
            </a:r>
            <a:r>
              <a:rPr lang="en-US" altLang="en-US" smtClean="0"/>
              <a:t>na</a:t>
            </a:r>
            <a:r>
              <a:rPr lang="hr-HR" altLang="en-US" smtClean="0"/>
              <a:t> </a:t>
            </a:r>
            <a:r>
              <a:rPr lang="en-US" altLang="en-US" smtClean="0"/>
              <a:t>okupiranim</a:t>
            </a:r>
            <a:r>
              <a:rPr lang="hr-HR" altLang="en-US" smtClean="0"/>
              <a:t> </a:t>
            </a:r>
            <a:r>
              <a:rPr lang="en-US" altLang="en-US" smtClean="0"/>
              <a:t>podru</a:t>
            </a:r>
            <a:r>
              <a:rPr lang="hr-HR" altLang="en-US" smtClean="0"/>
              <a:t>č</a:t>
            </a:r>
            <a:r>
              <a:rPr lang="en-US" altLang="en-US" smtClean="0"/>
              <a:t>jima</a:t>
            </a:r>
            <a:r>
              <a:rPr lang="hr-HR" altLang="en-US" smtClean="0"/>
              <a:t> </a:t>
            </a:r>
            <a:r>
              <a:rPr lang="en-US" altLang="en-US" smtClean="0"/>
              <a:t>i</a:t>
            </a:r>
            <a:r>
              <a:rPr lang="hr-HR" altLang="en-US" smtClean="0"/>
              <a:t> </a:t>
            </a:r>
            <a:r>
              <a:rPr lang="en-US" altLang="en-US" smtClean="0"/>
              <a:t>gradovima</a:t>
            </a:r>
            <a:r>
              <a:rPr lang="hr-HR" altLang="en-US" smtClean="0"/>
              <a:t> </a:t>
            </a:r>
            <a:r>
              <a:rPr lang="en-US" altLang="en-US" smtClean="0"/>
              <a:t>u</a:t>
            </a:r>
            <a:r>
              <a:rPr lang="hr-HR" altLang="en-US" smtClean="0"/>
              <a:t> </a:t>
            </a:r>
            <a:r>
              <a:rPr lang="en-US" altLang="en-US" smtClean="0"/>
              <a:t>opsadi</a:t>
            </a:r>
            <a:r>
              <a:rPr lang="hr-HR" altLang="en-US" smtClean="0"/>
              <a:t>, među kojima je i Glamoč –  </a:t>
            </a:r>
            <a:r>
              <a:rPr lang="en-US" altLang="en-US" smtClean="0"/>
              <a:t>izvr</a:t>
            </a:r>
            <a:r>
              <a:rPr lang="hr-HR" altLang="en-US" smtClean="0"/>
              <a:t>š</a:t>
            </a:r>
            <a:r>
              <a:rPr lang="en-US" altLang="en-US" smtClean="0"/>
              <a:t>eni</a:t>
            </a:r>
            <a:r>
              <a:rPr lang="hr-HR" altLang="en-US" smtClean="0"/>
              <a:t> </a:t>
            </a:r>
            <a:r>
              <a:rPr lang="en-US" altLang="en-US" smtClean="0"/>
              <a:t>su</a:t>
            </a:r>
            <a:r>
              <a:rPr lang="hr-HR" altLang="en-US" smtClean="0"/>
              <a:t>, </a:t>
            </a:r>
            <a:r>
              <a:rPr lang="en-US" altLang="en-US" smtClean="0"/>
              <a:t>pored</a:t>
            </a:r>
            <a:r>
              <a:rPr lang="hr-HR" altLang="en-US" smtClean="0"/>
              <a:t> </a:t>
            </a:r>
            <a:r>
              <a:rPr lang="en-US" altLang="en-US" smtClean="0"/>
              <a:t>zlo</a:t>
            </a:r>
            <a:r>
              <a:rPr lang="hr-HR" altLang="en-US" smtClean="0"/>
              <a:t>č</a:t>
            </a:r>
            <a:r>
              <a:rPr lang="en-US" altLang="en-US" smtClean="0"/>
              <a:t>ina</a:t>
            </a:r>
            <a:r>
              <a:rPr lang="hr-HR" altLang="en-US" smtClean="0"/>
              <a:t> </a:t>
            </a:r>
            <a:r>
              <a:rPr lang="en-US" altLang="en-US" smtClean="0"/>
              <a:t>protiv</a:t>
            </a:r>
            <a:r>
              <a:rPr lang="hr-HR" altLang="en-US" smtClean="0"/>
              <a:t> </a:t>
            </a:r>
            <a:r>
              <a:rPr lang="en-US" altLang="en-US" smtClean="0"/>
              <a:t>mira</a:t>
            </a:r>
            <a:r>
              <a:rPr lang="hr-HR" altLang="en-US" smtClean="0"/>
              <a:t> </a:t>
            </a:r>
            <a:r>
              <a:rPr lang="en-US" altLang="en-US" smtClean="0"/>
              <a:t>i</a:t>
            </a:r>
            <a:r>
              <a:rPr lang="hr-HR" altLang="en-US" smtClean="0"/>
              <a:t> </a:t>
            </a:r>
            <a:r>
              <a:rPr lang="en-US" altLang="en-US" smtClean="0"/>
              <a:t>sigurnosti</a:t>
            </a:r>
            <a:r>
              <a:rPr lang="hr-HR" altLang="en-US" smtClean="0"/>
              <a:t> č</a:t>
            </a:r>
            <a:r>
              <a:rPr lang="en-US" altLang="en-US" smtClean="0"/>
              <a:t>ovje</a:t>
            </a:r>
            <a:r>
              <a:rPr lang="hr-HR" altLang="en-US" smtClean="0"/>
              <a:t>č</a:t>
            </a:r>
            <a:r>
              <a:rPr lang="en-US" altLang="en-US" smtClean="0"/>
              <a:t>anstva</a:t>
            </a:r>
            <a:r>
              <a:rPr lang="hr-HR" altLang="en-US" smtClean="0"/>
              <a:t>, </a:t>
            </a:r>
            <a:r>
              <a:rPr lang="en-US" altLang="en-US" smtClean="0"/>
              <a:t>brojni</a:t>
            </a:r>
            <a:r>
              <a:rPr lang="hr-HR" altLang="en-US" smtClean="0"/>
              <a:t> </a:t>
            </a:r>
            <a:r>
              <a:rPr lang="en-US" altLang="en-US" smtClean="0"/>
              <a:t>zlo</a:t>
            </a:r>
            <a:r>
              <a:rPr lang="hr-HR" altLang="en-US" smtClean="0"/>
              <a:t>č</a:t>
            </a:r>
            <a:r>
              <a:rPr lang="en-US" altLang="en-US" smtClean="0"/>
              <a:t>ini</a:t>
            </a:r>
            <a:r>
              <a:rPr lang="hr-HR" altLang="en-US" smtClean="0"/>
              <a:t> </a:t>
            </a:r>
            <a:r>
              <a:rPr lang="en-US" altLang="en-US" smtClean="0"/>
              <a:t>nad</a:t>
            </a:r>
            <a:r>
              <a:rPr lang="hr-HR" altLang="en-US" smtClean="0"/>
              <a:t> </a:t>
            </a:r>
            <a:r>
              <a:rPr lang="en-US" altLang="en-US" smtClean="0"/>
              <a:t>civilima</a:t>
            </a:r>
            <a:r>
              <a:rPr lang="hr-HR" altLang="en-US" smtClean="0"/>
              <a:t> </a:t>
            </a:r>
            <a:r>
              <a:rPr lang="en-US" altLang="en-US" smtClean="0"/>
              <a:t>i</a:t>
            </a:r>
            <a:r>
              <a:rPr lang="hr-HR" altLang="en-US" smtClean="0"/>
              <a:t> </a:t>
            </a:r>
            <a:r>
              <a:rPr lang="en-US" altLang="en-US" smtClean="0"/>
              <a:t>civilnim</a:t>
            </a:r>
            <a:r>
              <a:rPr lang="hr-HR" altLang="en-US" smtClean="0"/>
              <a:t> </a:t>
            </a:r>
            <a:r>
              <a:rPr lang="en-US" altLang="en-US" smtClean="0"/>
              <a:t>stanovni</a:t>
            </a:r>
            <a:r>
              <a:rPr lang="hr-HR" altLang="en-US" smtClean="0"/>
              <a:t>š</a:t>
            </a:r>
            <a:r>
              <a:rPr lang="en-US" altLang="en-US" smtClean="0"/>
              <a:t>tvom</a:t>
            </a:r>
            <a:r>
              <a:rPr lang="hr-HR" altLang="en-US" smtClean="0"/>
              <a:t>. 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U</a:t>
            </a:r>
            <a:r>
              <a:rPr lang="hr-HR" altLang="en-US" dirty="0" smtClean="0"/>
              <a:t> </a:t>
            </a:r>
            <a:r>
              <a:rPr lang="en-US" altLang="en-US" dirty="0" err="1" smtClean="0"/>
              <a:t>okviru</a:t>
            </a:r>
            <a:r>
              <a:rPr lang="hr-HR" altLang="en-US" dirty="0" smtClean="0"/>
              <a:t> </a:t>
            </a:r>
            <a:r>
              <a:rPr lang="en-US" altLang="en-US" dirty="0" err="1" smtClean="0"/>
              <a:t>istra</a:t>
            </a:r>
            <a:r>
              <a:rPr lang="hr-HR" altLang="en-US" dirty="0" smtClean="0"/>
              <a:t>ž</a:t>
            </a:r>
            <a:r>
              <a:rPr lang="en-US" altLang="en-US" dirty="0" err="1" smtClean="0"/>
              <a:t>ivanja</a:t>
            </a:r>
            <a:r>
              <a:rPr lang="hr-HR" altLang="en-US" dirty="0" smtClean="0"/>
              <a:t> </a:t>
            </a:r>
            <a:r>
              <a:rPr lang="en-US" altLang="en-US" dirty="0" err="1" smtClean="0"/>
              <a:t>zlo</a:t>
            </a:r>
            <a:r>
              <a:rPr lang="hr-HR" altLang="en-US" dirty="0" smtClean="0"/>
              <a:t>č</a:t>
            </a:r>
            <a:r>
              <a:rPr lang="en-US" altLang="en-US" dirty="0" err="1" smtClean="0"/>
              <a:t>ina</a:t>
            </a:r>
            <a:r>
              <a:rPr lang="hr-HR" altLang="en-US" dirty="0" smtClean="0"/>
              <a:t> </a:t>
            </a:r>
            <a:r>
              <a:rPr lang="en-US" altLang="en-US" dirty="0" err="1" smtClean="0"/>
              <a:t>protiv</a:t>
            </a:r>
            <a:r>
              <a:rPr lang="hr-HR" altLang="en-US" dirty="0" smtClean="0"/>
              <a:t> č</a:t>
            </a:r>
            <a:r>
              <a:rPr lang="en-US" altLang="en-US" dirty="0" err="1" smtClean="0"/>
              <a:t>ovje</a:t>
            </a:r>
            <a:r>
              <a:rPr lang="hr-HR" altLang="en-US" dirty="0" smtClean="0"/>
              <a:t>č</a:t>
            </a:r>
            <a:r>
              <a:rPr lang="en-US" altLang="en-US" dirty="0" err="1" smtClean="0"/>
              <a:t>nosti</a:t>
            </a:r>
            <a:r>
              <a:rPr lang="hr-HR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hr-HR" altLang="en-US" dirty="0" smtClean="0"/>
              <a:t> </a:t>
            </a:r>
            <a:r>
              <a:rPr lang="en-US" altLang="en-US" dirty="0" smtClean="0"/>
              <a:t>me</a:t>
            </a:r>
            <a:r>
              <a:rPr lang="hr-HR" altLang="en-US" dirty="0" smtClean="0"/>
              <a:t>đ</a:t>
            </a:r>
            <a:r>
              <a:rPr lang="en-US" altLang="en-US" dirty="0" err="1" smtClean="0"/>
              <a:t>unarodnog</a:t>
            </a:r>
            <a:r>
              <a:rPr lang="hr-HR" altLang="en-US" dirty="0" smtClean="0"/>
              <a:t> </a:t>
            </a:r>
            <a:r>
              <a:rPr lang="en-US" altLang="en-US" dirty="0" err="1" smtClean="0"/>
              <a:t>prava</a:t>
            </a:r>
            <a:r>
              <a:rPr lang="hr-HR" altLang="en-US" dirty="0" smtClean="0"/>
              <a:t> </a:t>
            </a:r>
            <a:r>
              <a:rPr lang="en-US" altLang="en-US" dirty="0" smtClean="0"/>
              <a:t>od</a:t>
            </a:r>
            <a:r>
              <a:rPr lang="hr-HR" altLang="en-US" dirty="0" smtClean="0"/>
              <a:t> </a:t>
            </a:r>
            <a:r>
              <a:rPr lang="en-US" altLang="en-US" dirty="0" err="1" smtClean="0"/>
              <a:t>posebnog</a:t>
            </a:r>
            <a:r>
              <a:rPr lang="hr-HR" altLang="en-US" dirty="0" smtClean="0"/>
              <a:t> </a:t>
            </a:r>
            <a:r>
              <a:rPr lang="en-US" altLang="en-US" dirty="0" err="1" smtClean="0"/>
              <a:t>interesa</a:t>
            </a:r>
            <a:r>
              <a:rPr lang="hr-HR" altLang="en-US" dirty="0" smtClean="0"/>
              <a:t> </a:t>
            </a:r>
            <a:r>
              <a:rPr lang="en-US" altLang="en-US" dirty="0" smtClean="0"/>
              <a:t>je</a:t>
            </a:r>
            <a:r>
              <a:rPr lang="hr-HR" altLang="en-US" dirty="0" smtClean="0"/>
              <a:t> </a:t>
            </a:r>
            <a:r>
              <a:rPr lang="en-US" altLang="en-US" dirty="0" err="1" smtClean="0"/>
              <a:t>pitanje</a:t>
            </a:r>
            <a:r>
              <a:rPr lang="hr-HR" altLang="en-US" dirty="0" smtClean="0"/>
              <a:t> stradanja civila, logori  i zločini u logorima  i progoni, </a:t>
            </a:r>
            <a:r>
              <a:rPr lang="en-US" altLang="en-US" dirty="0" err="1" smtClean="0"/>
              <a:t>uzev</a:t>
            </a:r>
            <a:r>
              <a:rPr lang="hr-HR" altLang="en-US" dirty="0" smtClean="0"/>
              <a:t>š</a:t>
            </a:r>
            <a:r>
              <a:rPr lang="en-US" altLang="en-US" dirty="0" err="1" smtClean="0"/>
              <a:t>i</a:t>
            </a:r>
            <a:r>
              <a:rPr lang="hr-HR" altLang="en-US" dirty="0" smtClean="0"/>
              <a:t> </a:t>
            </a:r>
            <a:r>
              <a:rPr lang="en-US" altLang="en-US" dirty="0" smtClean="0"/>
              <a:t>u</a:t>
            </a:r>
            <a:r>
              <a:rPr lang="hr-HR" altLang="en-US" dirty="0" smtClean="0"/>
              <a:t> </a:t>
            </a:r>
            <a:r>
              <a:rPr lang="en-US" altLang="en-US" dirty="0" err="1" smtClean="0"/>
              <a:t>obzir</a:t>
            </a:r>
            <a:r>
              <a:rPr lang="hr-HR" altLang="en-US" dirty="0" smtClean="0"/>
              <a:t> č</a:t>
            </a:r>
            <a:r>
              <a:rPr lang="en-US" altLang="en-US" dirty="0" err="1" smtClean="0"/>
              <a:t>injenicu</a:t>
            </a:r>
            <a:r>
              <a:rPr lang="hr-HR" altLang="en-US" dirty="0" smtClean="0"/>
              <a:t> </a:t>
            </a:r>
            <a:r>
              <a:rPr lang="en-US" altLang="en-US" dirty="0" smtClean="0"/>
              <a:t>da</a:t>
            </a:r>
            <a:r>
              <a:rPr lang="hr-HR" altLang="en-US" dirty="0" smtClean="0"/>
              <a:t> </a:t>
            </a:r>
            <a:r>
              <a:rPr lang="en-US" altLang="en-US" dirty="0" smtClean="0"/>
              <a:t>je</a:t>
            </a:r>
            <a:r>
              <a:rPr lang="hr-HR" altLang="en-US" dirty="0" smtClean="0"/>
              <a:t> </a:t>
            </a:r>
            <a:r>
              <a:rPr lang="hr-BA" altLang="en-US" dirty="0" smtClean="0"/>
              <a:t>značajan </a:t>
            </a:r>
            <a:r>
              <a:rPr lang="en-US" altLang="en-US" dirty="0" err="1" smtClean="0"/>
              <a:t>broj</a:t>
            </a:r>
            <a:r>
              <a:rPr lang="hr-HR" altLang="en-US" dirty="0" smtClean="0"/>
              <a:t> </a:t>
            </a:r>
            <a:r>
              <a:rPr lang="en-US" altLang="en-US" dirty="0" err="1" smtClean="0"/>
              <a:t>prisilno</a:t>
            </a:r>
            <a:r>
              <a:rPr lang="hr-HR" altLang="en-US" dirty="0" smtClean="0"/>
              <a:t> </a:t>
            </a:r>
            <a:r>
              <a:rPr lang="en-US" altLang="en-US" dirty="0" err="1" smtClean="0"/>
              <a:t>nestalih</a:t>
            </a:r>
            <a:r>
              <a:rPr lang="hr-HR" altLang="en-US" dirty="0" smtClean="0"/>
              <a:t> </a:t>
            </a:r>
            <a:r>
              <a:rPr lang="en-US" altLang="en-US" dirty="0" err="1" smtClean="0"/>
              <a:t>osoba</a:t>
            </a:r>
            <a:r>
              <a:rPr lang="hr-HR" altLang="en-US" dirty="0" smtClean="0"/>
              <a:t> </a:t>
            </a:r>
            <a:r>
              <a:rPr lang="en-US" altLang="en-US" dirty="0" err="1" smtClean="0"/>
              <a:t>za</a:t>
            </a:r>
            <a:r>
              <a:rPr lang="hr-HR" altLang="en-US" dirty="0" smtClean="0"/>
              <a:t> </a:t>
            </a:r>
            <a:r>
              <a:rPr lang="en-US" altLang="en-US" dirty="0" err="1" smtClean="0"/>
              <a:t>kojima</a:t>
            </a:r>
            <a:r>
              <a:rPr lang="hr-HR" altLang="en-US" dirty="0" smtClean="0"/>
              <a:t> </a:t>
            </a:r>
            <a:r>
              <a:rPr lang="en-US" altLang="en-US" dirty="0" smtClean="0"/>
              <a:t>se</a:t>
            </a:r>
            <a:r>
              <a:rPr lang="hr-HR" altLang="en-US" dirty="0" smtClean="0"/>
              <a:t> </a:t>
            </a:r>
            <a:r>
              <a:rPr lang="en-US" altLang="en-US" dirty="0" smtClean="0"/>
              <a:t>jo</a:t>
            </a:r>
            <a:r>
              <a:rPr lang="hr-HR" altLang="en-US" dirty="0" smtClean="0"/>
              <a:t>š </a:t>
            </a:r>
            <a:r>
              <a:rPr lang="en-US" altLang="en-US" dirty="0" err="1" smtClean="0"/>
              <a:t>uvijek</a:t>
            </a:r>
            <a:r>
              <a:rPr lang="hr-HR" altLang="en-US" dirty="0" smtClean="0"/>
              <a:t> </a:t>
            </a:r>
            <a:r>
              <a:rPr lang="en-US" altLang="en-US" dirty="0" err="1" smtClean="0"/>
              <a:t>traga</a:t>
            </a:r>
            <a:r>
              <a:rPr lang="hr-HR" altLang="en-US" dirty="0" smtClean="0"/>
              <a:t>. 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smtClean="0">
                <a:effectLst/>
              </a:rPr>
              <a:t>Poseban akcenat će biti stavljen na agresiju na Bosnu i Hercegovinu, te će u svrhu dokazivanja genocida i ratnih zločina, poslužit će i ovaj rad kao dokazni materijal o tome šta se sve događalo na ovom prostoru. Prije svega treba napomenuti da je u toku agresije na BiH, na području općine Glamoč živjelo i bošnjačko stanovništvo, koje je bilo meta istrebljenja od strane agresora.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en-US" dirty="0" smtClean="0"/>
              <a:t>Predmet projektnog istraživanja su d</a:t>
            </a:r>
            <a:r>
              <a:rPr lang="hr-HR" dirty="0" smtClean="0"/>
              <a:t>emografski </a:t>
            </a:r>
            <a:r>
              <a:rPr lang="hr-HR" dirty="0"/>
              <a:t>gubici tokom agresije na  Bosnu i Hercegovinu 1992-1995.  u općini </a:t>
            </a:r>
            <a:r>
              <a:rPr lang="hr-HR" dirty="0" smtClean="0"/>
              <a:t>Glamoč.</a:t>
            </a:r>
            <a:endParaRPr lang="en-GB" dirty="0"/>
          </a:p>
          <a:p>
            <a:pPr eaLnBrk="1" hangingPunct="1">
              <a:defRPr/>
            </a:pPr>
            <a:r>
              <a:rPr lang="hr-HR" altLang="en-US" dirty="0" smtClean="0"/>
              <a:t>Vremenski okvir istraživanja obuhvata period od 6. aprila 1992. do 21. novembra 1995. godine. Odnosi se isključivo na civilno stanovništvo prisilno protjerano,nestalo i stradalo van ikakvih borbenih dejstava. 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s-Latn-BA" altLang="en-US" dirty="0" smtClean="0"/>
              <a:t>CILJ ISTRAŽIVANJA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>
                <a:effectLst/>
              </a:rPr>
              <a:t>Generalni cilj našeg istraživanja jeste da se na osnovu prikupljene, sistematizovane i obrađene građe, naučno i stručno, istraže  ubistva civila u općini i logorima kao i  </a:t>
            </a:r>
            <a:r>
              <a:rPr lang="hr-HR" altLang="en-US" smtClean="0"/>
              <a:t>prisilni progon stanovništva.</a:t>
            </a:r>
            <a:endParaRPr lang="en-GB" smtClean="0">
              <a:effectLst/>
            </a:endParaRPr>
          </a:p>
          <a:p>
            <a:r>
              <a:rPr lang="hr-HR" smtClean="0">
                <a:effectLst/>
              </a:rPr>
              <a:t>Nakon što, na osnovu relevantnih izvora, utvrdimo tačan broj ubistava, lokalitete i vrijeme naš naredni korak bit će analiza dostupnih zapisnika tužilaštva obavljenih na licu mjesta.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hr-HR" altLang="en-US" sz="2800" dirty="0" smtClean="0"/>
              <a:t> Ova dokumentaciju </a:t>
            </a:r>
            <a:r>
              <a:rPr lang="en-US" altLang="en-US" sz="2800" dirty="0" err="1"/>
              <a:t>koristit</a:t>
            </a:r>
            <a:r>
              <a:rPr lang="hr-HR" altLang="en-US" sz="2800" dirty="0"/>
              <a:t> ć</a:t>
            </a:r>
            <a:r>
              <a:rPr lang="en-US" altLang="en-US" sz="2800" dirty="0"/>
              <a:t>e</a:t>
            </a:r>
            <a:r>
              <a:rPr lang="hr-HR" altLang="en-US" sz="2800" dirty="0"/>
              <a:t> </a:t>
            </a:r>
            <a:r>
              <a:rPr lang="en-US" altLang="en-US" sz="2800" dirty="0" err="1"/>
              <a:t>odre</a:t>
            </a:r>
            <a:r>
              <a:rPr lang="hr-HR" altLang="en-US" sz="2800" dirty="0"/>
              <a:t>đ</a:t>
            </a:r>
            <a:r>
              <a:rPr lang="en-US" altLang="en-US" sz="2800" dirty="0" err="1"/>
              <a:t>eni</a:t>
            </a:r>
            <a:r>
              <a:rPr lang="hr-HR" altLang="en-US" sz="2800" dirty="0"/>
              <a:t> </a:t>
            </a:r>
            <a:r>
              <a:rPr lang="en-US" altLang="en-US" sz="2800" dirty="0" err="1"/>
              <a:t>dr</a:t>
            </a:r>
            <a:r>
              <a:rPr lang="hr-HR" altLang="en-US" sz="2800" dirty="0"/>
              <a:t>ž</a:t>
            </a:r>
            <a:r>
              <a:rPr lang="en-US" altLang="en-US" sz="2800" dirty="0" err="1"/>
              <a:t>avni</a:t>
            </a:r>
            <a:r>
              <a:rPr lang="hr-HR" altLang="en-US" sz="2800" dirty="0"/>
              <a:t> </a:t>
            </a:r>
            <a:r>
              <a:rPr lang="en-US" altLang="en-US" sz="2800" dirty="0" err="1"/>
              <a:t>organi</a:t>
            </a:r>
            <a:r>
              <a:rPr lang="hr-HR" altLang="en-US" sz="2800" dirty="0"/>
              <a:t> </a:t>
            </a:r>
            <a:r>
              <a:rPr lang="en-US" altLang="en-US" sz="2800" dirty="0" err="1"/>
              <a:t>i</a:t>
            </a:r>
            <a:r>
              <a:rPr lang="hr-HR" altLang="en-US" sz="2800" dirty="0"/>
              <a:t> </a:t>
            </a:r>
            <a:r>
              <a:rPr lang="en-US" altLang="en-US" sz="2800" dirty="0" err="1"/>
              <a:t>institucije</a:t>
            </a:r>
            <a:r>
              <a:rPr lang="hr-HR" altLang="en-US" sz="2800" dirty="0"/>
              <a:t> </a:t>
            </a:r>
            <a:r>
              <a:rPr lang="en-US" altLang="en-US" sz="2800" dirty="0"/>
              <a:t>u</a:t>
            </a:r>
            <a:r>
              <a:rPr lang="hr-HR" altLang="en-US" sz="2800" dirty="0"/>
              <a:t> </a:t>
            </a:r>
            <a:r>
              <a:rPr lang="en-US" altLang="en-US" sz="2800" dirty="0" err="1"/>
              <a:t>Bosni</a:t>
            </a:r>
            <a:r>
              <a:rPr lang="hr-HR" altLang="en-US" sz="2800" dirty="0"/>
              <a:t> </a:t>
            </a:r>
            <a:r>
              <a:rPr lang="en-US" altLang="en-US" sz="2800" dirty="0" err="1"/>
              <a:t>i</a:t>
            </a:r>
            <a:r>
              <a:rPr lang="hr-HR" altLang="en-US" sz="2800" dirty="0"/>
              <a:t> </a:t>
            </a:r>
            <a:r>
              <a:rPr lang="en-US" altLang="en-US" sz="2800" dirty="0" err="1"/>
              <a:t>Hercegovini</a:t>
            </a:r>
            <a:r>
              <a:rPr lang="hr-HR" altLang="en-US" sz="2800" dirty="0"/>
              <a:t>, </a:t>
            </a:r>
            <a:r>
              <a:rPr lang="en-US" altLang="en-US" sz="2800" dirty="0" err="1"/>
              <a:t>pravosudne</a:t>
            </a:r>
            <a:r>
              <a:rPr lang="hr-HR" altLang="en-US" sz="2800" dirty="0"/>
              <a:t> </a:t>
            </a:r>
            <a:r>
              <a:rPr lang="en-US" altLang="en-US" sz="2800" dirty="0" err="1"/>
              <a:t>i</a:t>
            </a:r>
            <a:r>
              <a:rPr lang="hr-HR" altLang="en-US" sz="2800" dirty="0"/>
              <a:t> </a:t>
            </a:r>
            <a:r>
              <a:rPr lang="en-US" altLang="en-US" sz="2800" dirty="0" err="1"/>
              <a:t>sigurnosne</a:t>
            </a:r>
            <a:r>
              <a:rPr lang="hr-HR" altLang="en-US" sz="2800" dirty="0"/>
              <a:t> </a:t>
            </a:r>
            <a:r>
              <a:rPr lang="en-US" altLang="en-US" sz="2800" dirty="0" err="1"/>
              <a:t>institucije</a:t>
            </a:r>
            <a:r>
              <a:rPr lang="hr-HR" altLang="en-US" sz="2800" dirty="0"/>
              <a:t>, </a:t>
            </a:r>
            <a:r>
              <a:rPr lang="en-US" altLang="en-US" sz="2800" dirty="0"/>
              <a:t>me</a:t>
            </a:r>
            <a:r>
              <a:rPr lang="hr-HR" altLang="en-US" sz="2800" dirty="0"/>
              <a:t>đ</a:t>
            </a:r>
            <a:r>
              <a:rPr lang="en-US" altLang="en-US" sz="2800" dirty="0" err="1"/>
              <a:t>unarodne</a:t>
            </a:r>
            <a:r>
              <a:rPr lang="hr-HR" altLang="en-US" sz="2800" dirty="0"/>
              <a:t> </a:t>
            </a:r>
            <a:r>
              <a:rPr lang="en-US" altLang="en-US" sz="2800" dirty="0" err="1"/>
              <a:t>institucije</a:t>
            </a:r>
            <a:r>
              <a:rPr lang="hr-HR" altLang="en-US" sz="2800" dirty="0"/>
              <a:t> </a:t>
            </a:r>
            <a:r>
              <a:rPr lang="en-US" altLang="en-US" sz="2800" dirty="0" err="1"/>
              <a:t>Ujedinjenih</a:t>
            </a:r>
            <a:r>
              <a:rPr lang="hr-HR" altLang="en-US" sz="2800" dirty="0"/>
              <a:t> </a:t>
            </a:r>
            <a:r>
              <a:rPr lang="en-US" altLang="en-US" sz="2800" dirty="0" err="1"/>
              <a:t>nacija</a:t>
            </a:r>
            <a:r>
              <a:rPr lang="hr-HR" altLang="en-US" sz="2800" dirty="0"/>
              <a:t>, </a:t>
            </a:r>
            <a:r>
              <a:rPr lang="en-US" altLang="en-US" sz="2800" dirty="0" err="1"/>
              <a:t>uklju</a:t>
            </a:r>
            <a:r>
              <a:rPr lang="hr-HR" altLang="en-US" sz="2800" dirty="0"/>
              <a:t>č</a:t>
            </a:r>
            <a:r>
              <a:rPr lang="en-US" altLang="en-US" sz="2800" dirty="0" err="1"/>
              <a:t>uju</a:t>
            </a:r>
            <a:r>
              <a:rPr lang="hr-HR" altLang="en-US" sz="2800" dirty="0"/>
              <a:t>ć</a:t>
            </a:r>
            <a:r>
              <a:rPr lang="en-US" altLang="en-US" sz="2800" dirty="0" err="1"/>
              <a:t>i</a:t>
            </a:r>
            <a:r>
              <a:rPr lang="hr-HR" altLang="en-US" sz="2800" dirty="0"/>
              <a:t> </a:t>
            </a:r>
            <a:r>
              <a:rPr lang="en-US" altLang="en-US" sz="2800" dirty="0" err="1"/>
              <a:t>i</a:t>
            </a:r>
            <a:r>
              <a:rPr lang="hr-HR" altLang="en-US" sz="2800" dirty="0"/>
              <a:t> </a:t>
            </a:r>
            <a:r>
              <a:rPr lang="en-US" altLang="en-US" sz="2800" dirty="0"/>
              <a:t>ICTY</a:t>
            </a:r>
            <a:r>
              <a:rPr lang="hr-HR" altLang="en-US" sz="2800" dirty="0"/>
              <a:t>, </a:t>
            </a:r>
            <a:r>
              <a:rPr lang="en-US" altLang="en-US" sz="2800" dirty="0" err="1"/>
              <a:t>te</a:t>
            </a:r>
            <a:r>
              <a:rPr lang="hr-HR" altLang="en-US" sz="2800" dirty="0"/>
              <a:t> </a:t>
            </a:r>
            <a:r>
              <a:rPr lang="en-US" altLang="en-US" sz="2800" dirty="0" err="1"/>
              <a:t>odre</a:t>
            </a:r>
            <a:r>
              <a:rPr lang="hr-HR" altLang="en-US" sz="2800" dirty="0"/>
              <a:t>đ</a:t>
            </a:r>
            <a:r>
              <a:rPr lang="en-US" altLang="en-US" sz="2800" dirty="0" err="1"/>
              <a:t>eni</a:t>
            </a:r>
            <a:r>
              <a:rPr lang="hr-HR" altLang="en-US" sz="2800" dirty="0"/>
              <a:t> </a:t>
            </a:r>
            <a:r>
              <a:rPr lang="en-US" altLang="en-US" sz="2800" dirty="0" err="1"/>
              <a:t>dru</a:t>
            </a:r>
            <a:r>
              <a:rPr lang="hr-HR" altLang="en-US" sz="2800" dirty="0"/>
              <a:t>š</a:t>
            </a:r>
            <a:r>
              <a:rPr lang="en-US" altLang="en-US" sz="2800" dirty="0" err="1"/>
              <a:t>tveni</a:t>
            </a:r>
            <a:r>
              <a:rPr lang="hr-HR" altLang="en-US" sz="2800" dirty="0"/>
              <a:t> </a:t>
            </a:r>
            <a:r>
              <a:rPr lang="en-US" altLang="en-US" sz="2800" dirty="0" err="1"/>
              <a:t>subjekti</a:t>
            </a:r>
            <a:r>
              <a:rPr lang="hr-HR" altLang="en-US" sz="2800" dirty="0"/>
              <a:t>, </a:t>
            </a:r>
            <a:r>
              <a:rPr lang="en-US" altLang="en-US" sz="2800" dirty="0"/>
              <a:t>od</a:t>
            </a:r>
            <a:r>
              <a:rPr lang="hr-HR" altLang="en-US" sz="2800" dirty="0"/>
              <a:t> </a:t>
            </a:r>
            <a:r>
              <a:rPr lang="en-US" altLang="en-US" sz="2800" dirty="0" err="1"/>
              <a:t>pojedinaca</a:t>
            </a:r>
            <a:r>
              <a:rPr lang="hr-HR" altLang="en-US" sz="2800" dirty="0"/>
              <a:t> </a:t>
            </a:r>
            <a:r>
              <a:rPr lang="en-US" altLang="en-US" sz="2800" dirty="0" err="1"/>
              <a:t>i</a:t>
            </a:r>
            <a:r>
              <a:rPr lang="hr-HR" altLang="en-US" sz="2800" dirty="0"/>
              <a:t> </a:t>
            </a:r>
            <a:r>
              <a:rPr lang="en-US" altLang="en-US" sz="2800" dirty="0" err="1"/>
              <a:t>odre</a:t>
            </a:r>
            <a:r>
              <a:rPr lang="hr-HR" altLang="en-US" sz="2800" dirty="0"/>
              <a:t>đ</a:t>
            </a:r>
            <a:r>
              <a:rPr lang="en-US" altLang="en-US" sz="2800" dirty="0" err="1"/>
              <a:t>enih</a:t>
            </a:r>
            <a:r>
              <a:rPr lang="hr-HR" altLang="en-US" sz="2800" dirty="0"/>
              <a:t> </a:t>
            </a:r>
            <a:r>
              <a:rPr lang="en-US" altLang="en-US" sz="2800" dirty="0" err="1"/>
              <a:t>dru</a:t>
            </a:r>
            <a:r>
              <a:rPr lang="hr-HR" altLang="en-US" sz="2800" dirty="0"/>
              <a:t>š</a:t>
            </a:r>
            <a:r>
              <a:rPr lang="en-US" altLang="en-US" sz="2800" dirty="0" err="1"/>
              <a:t>tvenih</a:t>
            </a:r>
            <a:r>
              <a:rPr lang="hr-HR" altLang="en-US" sz="2800" dirty="0"/>
              <a:t> </a:t>
            </a:r>
            <a:r>
              <a:rPr lang="en-US" altLang="en-US" sz="2800" dirty="0" err="1"/>
              <a:t>grupa</a:t>
            </a:r>
            <a:r>
              <a:rPr lang="hr-HR" altLang="en-US" sz="2800" dirty="0"/>
              <a:t>, </a:t>
            </a:r>
            <a:r>
              <a:rPr lang="en-US" altLang="en-US" sz="2800" dirty="0" err="1"/>
              <a:t>udru</a:t>
            </a:r>
            <a:r>
              <a:rPr lang="hr-HR" altLang="en-US" sz="2800" dirty="0"/>
              <a:t>ž</a:t>
            </a:r>
            <a:r>
              <a:rPr lang="en-US" altLang="en-US" sz="2800" dirty="0" err="1"/>
              <a:t>enja</a:t>
            </a:r>
            <a:r>
              <a:rPr lang="hr-HR" altLang="en-US" sz="2800" dirty="0"/>
              <a:t> </a:t>
            </a:r>
            <a:r>
              <a:rPr lang="en-US" altLang="en-US" sz="2800" dirty="0" err="1"/>
              <a:t>gra</a:t>
            </a:r>
            <a:r>
              <a:rPr lang="hr-HR" altLang="en-US" sz="2800" dirty="0"/>
              <a:t>đ</a:t>
            </a:r>
            <a:r>
              <a:rPr lang="en-US" altLang="en-US" sz="2800" dirty="0" err="1"/>
              <a:t>ana</a:t>
            </a:r>
            <a:r>
              <a:rPr lang="hr-HR" altLang="en-US" sz="2800" dirty="0"/>
              <a:t> </a:t>
            </a:r>
            <a:r>
              <a:rPr lang="en-US" altLang="en-US" sz="2800" dirty="0"/>
              <a:t>do</a:t>
            </a:r>
            <a:r>
              <a:rPr lang="hr-HR" altLang="en-US" sz="2800" dirty="0"/>
              <a:t> </a:t>
            </a:r>
            <a:r>
              <a:rPr lang="en-US" altLang="en-US" sz="2800" dirty="0" err="1"/>
              <a:t>porodica</a:t>
            </a:r>
            <a:r>
              <a:rPr lang="hr-HR" altLang="en-US" sz="2800" dirty="0"/>
              <a:t> ž</a:t>
            </a:r>
            <a:r>
              <a:rPr lang="en-US" altLang="en-US" sz="2800" dirty="0" err="1"/>
              <a:t>rtava</a:t>
            </a:r>
            <a:r>
              <a:rPr lang="hr-HR" altLang="en-US" sz="2800" dirty="0"/>
              <a:t> </a:t>
            </a:r>
            <a:r>
              <a:rPr lang="hr-HR" altLang="en-US" sz="2800" dirty="0" smtClean="0"/>
              <a:t>, </a:t>
            </a:r>
            <a:r>
              <a:rPr lang="en-US" altLang="en-US" sz="2800" dirty="0" err="1"/>
              <a:t>svi</a:t>
            </a:r>
            <a:r>
              <a:rPr lang="hr-HR" altLang="en-US" sz="2800" dirty="0"/>
              <a:t> </a:t>
            </a:r>
            <a:r>
              <a:rPr lang="en-US" altLang="en-US" sz="2800" dirty="0" err="1"/>
              <a:t>shodno</a:t>
            </a:r>
            <a:r>
              <a:rPr lang="hr-HR" altLang="en-US" sz="2800" dirty="0"/>
              <a:t> </a:t>
            </a:r>
            <a:r>
              <a:rPr lang="en-US" altLang="en-US" sz="2800" dirty="0" err="1"/>
              <a:t>svojim</a:t>
            </a:r>
            <a:r>
              <a:rPr lang="hr-HR" altLang="en-US" sz="2800" dirty="0"/>
              <a:t> </a:t>
            </a:r>
            <a:r>
              <a:rPr lang="en-US" altLang="en-US" sz="2800" dirty="0" err="1"/>
              <a:t>potrebama</a:t>
            </a:r>
            <a:r>
              <a:rPr lang="hr-HR" altLang="en-US" sz="2800" dirty="0"/>
              <a:t>. </a:t>
            </a:r>
            <a:endParaRPr lang="en-US" altLang="en-US" sz="2800" dirty="0"/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en-US" dirty="0" smtClean="0"/>
              <a:t>Cilj istraživanja je </a:t>
            </a:r>
            <a:r>
              <a:rPr lang="en-US" altLang="en-US" dirty="0" err="1" smtClean="0"/>
              <a:t>prikaz</a:t>
            </a:r>
            <a:r>
              <a:rPr lang="bs-Latn-BA" altLang="en-US" dirty="0" smtClean="0"/>
              <a:t>ati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broj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žrtava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prema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lokalitet</a:t>
            </a:r>
            <a:r>
              <a:rPr lang="bs-Latn-BA" altLang="en-US" dirty="0" smtClean="0"/>
              <a:t>u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spolu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životnoj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dobi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vremenu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mjestu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načinu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izvršenja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zločina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kao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njihovu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rasprostranjenost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teritoriji</a:t>
            </a:r>
            <a:r>
              <a:rPr lang="en-US" altLang="en-US" dirty="0" smtClean="0"/>
              <a:t> u </a:t>
            </a:r>
            <a:r>
              <a:rPr lang="en-US" altLang="en-US" dirty="0" err="1" smtClean="0"/>
              <a:t>zavisnosti</a:t>
            </a:r>
            <a:r>
              <a:rPr lang="en-US" altLang="en-US" dirty="0" smtClean="0"/>
              <a:t> da li se </a:t>
            </a:r>
            <a:r>
              <a:rPr lang="en-US" altLang="en-US" dirty="0" err="1" smtClean="0"/>
              <a:t>ona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nalazila</a:t>
            </a:r>
            <a:r>
              <a:rPr lang="en-US" altLang="en-US" dirty="0" smtClean="0"/>
              <a:t> pod </a:t>
            </a:r>
            <a:r>
              <a:rPr lang="en-US" altLang="en-US" dirty="0" err="1" smtClean="0"/>
              <a:t>kontrolom</a:t>
            </a:r>
            <a:r>
              <a:rPr lang="en-US" altLang="en-US" dirty="0" smtClean="0"/>
              <a:t> </a:t>
            </a:r>
            <a:r>
              <a:rPr lang="hr-BA" altLang="en-US" dirty="0" smtClean="0"/>
              <a:t>HVO </a:t>
            </a:r>
            <a:r>
              <a:rPr lang="en-US" altLang="en-US" dirty="0" err="1" smtClean="0"/>
              <a:t>ili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Vojske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Republike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Srpske</a:t>
            </a:r>
            <a:r>
              <a:rPr lang="en-US" altLang="en-US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s-Latn-BA" altLang="en-US" dirty="0" smtClean="0"/>
              <a:t>HIPOTEZA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>
                <a:effectLst/>
              </a:rPr>
              <a:t>Glavna posljedica koja proizilazi iz agresije  na  Bosnu i Hercegovinu, jeste, između ostalog i   ubijanje civila , progon stanovništva i odvođenje u logore. Da bismo stekli određena saznanja o postavljenom cilju istraživanja,neophodno je da naše hipoteze temeljimo na osnovu određenih već utvrđenih činjenica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310</TotalTime>
  <Words>1054</Words>
  <Application>Microsoft Office PowerPoint</Application>
  <PresentationFormat>On-screen Show (4:3)</PresentationFormat>
  <Paragraphs>37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Garamond</vt:lpstr>
      <vt:lpstr>Arial</vt:lpstr>
      <vt:lpstr>Wingdings</vt:lpstr>
      <vt:lpstr>Calibri</vt:lpstr>
      <vt:lpstr>Stream</vt:lpstr>
      <vt:lpstr>.</vt:lpstr>
      <vt:lpstr>PREDMET ISTRAŽIVANJA</vt:lpstr>
      <vt:lpstr>Slide 3</vt:lpstr>
      <vt:lpstr>Slide 4</vt:lpstr>
      <vt:lpstr>Slide 5</vt:lpstr>
      <vt:lpstr>CILJ ISTRAŽIVANJA</vt:lpstr>
      <vt:lpstr>Slide 7</vt:lpstr>
      <vt:lpstr>Slide 8</vt:lpstr>
      <vt:lpstr>HIPOTEZA</vt:lpstr>
      <vt:lpstr>Slide 10</vt:lpstr>
      <vt:lpstr>METODOLOGIJA ISTRAŽIVANJA</vt:lpstr>
      <vt:lpstr>Slide 12</vt:lpstr>
      <vt:lpstr>OČEKIVANI REZULTATI</vt:lpstr>
      <vt:lpstr>Slide 14</vt:lpstr>
      <vt:lpstr>Slide 15</vt:lpstr>
      <vt:lpstr>Slide 16</vt:lpstr>
      <vt:lpstr>PROJEKTNI TIM</vt:lpstr>
      <vt:lpstr>Završetak projekta</vt:lpstr>
    </vt:vector>
  </TitlesOfParts>
  <Company>INSTITUT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Prisilni nestanci  na području Sarajeva  1992. 1995.</dc:title>
  <dc:creator>MELDI</dc:creator>
  <cp:lastModifiedBy>Muamer</cp:lastModifiedBy>
  <cp:revision>21</cp:revision>
  <dcterms:created xsi:type="dcterms:W3CDTF">2015-03-03T10:19:03Z</dcterms:created>
  <dcterms:modified xsi:type="dcterms:W3CDTF">2016-06-06T06:21:17Z</dcterms:modified>
</cp:coreProperties>
</file>