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56" r:id="rId2"/>
    <p:sldId id="257" r:id="rId3"/>
    <p:sldId id="258" r:id="rId4"/>
    <p:sldId id="261" r:id="rId5"/>
    <p:sldId id="262" r:id="rId6"/>
    <p:sldId id="266" r:id="rId7"/>
    <p:sldId id="272" r:id="rId8"/>
    <p:sldId id="270" r:id="rId9"/>
    <p:sldId id="269" r:id="rId10"/>
    <p:sldId id="264" r:id="rId11"/>
    <p:sldId id="267" r:id="rId12"/>
    <p:sldId id="271" r:id="rId13"/>
    <p:sldId id="274" r:id="rId14"/>
    <p:sldId id="275"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5362" name="Group 2"/>
          <p:cNvGrpSpPr>
            <a:grpSpLocks/>
          </p:cNvGrpSpPr>
          <p:nvPr/>
        </p:nvGrpSpPr>
        <p:grpSpPr bwMode="auto">
          <a:xfrm>
            <a:off x="0" y="0"/>
            <a:ext cx="9140825" cy="6850063"/>
            <a:chOff x="0" y="0"/>
            <a:chExt cx="5758" cy="4315"/>
          </a:xfrm>
        </p:grpSpPr>
        <p:grpSp>
          <p:nvGrpSpPr>
            <p:cNvPr id="15363" name="Group 3"/>
            <p:cNvGrpSpPr>
              <a:grpSpLocks/>
            </p:cNvGrpSpPr>
            <p:nvPr userDrawn="1"/>
          </p:nvGrpSpPr>
          <p:grpSpPr bwMode="auto">
            <a:xfrm>
              <a:off x="1728" y="2230"/>
              <a:ext cx="4027" cy="2085"/>
              <a:chOff x="1728" y="2230"/>
              <a:chExt cx="4027" cy="2085"/>
            </a:xfrm>
          </p:grpSpPr>
          <p:sp>
            <p:nvSpPr>
              <p:cNvPr id="1536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1536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1536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1536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1536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1536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1537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1537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1537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5373" name="Rectangle 13"/>
          <p:cNvSpPr>
            <a:spLocks noGrp="1" noChangeArrowheads="1"/>
          </p:cNvSpPr>
          <p:nvPr>
            <p:ph type="dt" sz="quarter" idx="2"/>
          </p:nvPr>
        </p:nvSpPr>
        <p:spPr>
          <a:xfrm>
            <a:off x="457200" y="6248400"/>
            <a:ext cx="2133600" cy="476250"/>
          </a:xfrm>
        </p:spPr>
        <p:txBody>
          <a:bodyPr/>
          <a:lstStyle>
            <a:lvl1pPr>
              <a:defRPr/>
            </a:lvl1pPr>
          </a:lstStyle>
          <a:p>
            <a:endParaRPr lang="en-US"/>
          </a:p>
        </p:txBody>
      </p:sp>
      <p:sp>
        <p:nvSpPr>
          <p:cNvPr id="15374"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15375" name="Rectangle 15"/>
          <p:cNvSpPr>
            <a:spLocks noGrp="1" noChangeArrowheads="1"/>
          </p:cNvSpPr>
          <p:nvPr>
            <p:ph type="sldNum" sz="quarter" idx="4"/>
          </p:nvPr>
        </p:nvSpPr>
        <p:spPr>
          <a:xfrm>
            <a:off x="6553200" y="6254750"/>
            <a:ext cx="2133600" cy="476250"/>
          </a:xfrm>
        </p:spPr>
        <p:txBody>
          <a:bodyPr/>
          <a:lstStyle>
            <a:lvl1pPr>
              <a:defRPr/>
            </a:lvl1pPr>
          </a:lstStyle>
          <a:p>
            <a:fld id="{6E45FC25-6533-4C0E-9E1C-30A824CEDF40}"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70A790CA-E9AC-4A7C-9936-6CCF77370377}"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8EB9609B-0435-49D2-920B-08B8CBE7739C}"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E953D647-9532-4A15-A548-0437DC76D8FE}"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E9D89E8D-0BC4-4EFF-A4EE-7B6A608B560F}"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CEE7498E-D78F-40CF-BD54-81756FAE06DF}"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7C8E2EED-84E9-4DC3-9814-3A66926635B4}" type="slidenum">
              <a:rPr lang="en-US"/>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6ADAA49A-60E2-49AF-867A-F8F67919200B}" type="slidenum">
              <a:rPr lang="en-US"/>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7B7BE4CC-557F-4369-9B4C-F5C38456BA3F}" type="slidenum">
              <a:rPr lang="en-US"/>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6E4E49AD-F3A3-4E99-B9C5-C2B577A5A19B}"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DD37997D-A241-47A4-A41E-CA33001659BF}"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1433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A5CF303F-C650-4A59-9603-8DF626CC2AB2}" type="slidenum">
              <a:rPr lang="en-US"/>
              <a:pPr/>
              <a:t>‹#›</a:t>
            </a:fld>
            <a:endParaRPr lang="en-US"/>
          </a:p>
        </p:txBody>
      </p:sp>
      <p:grpSp>
        <p:nvGrpSpPr>
          <p:cNvPr id="14340" name="Group 4"/>
          <p:cNvGrpSpPr>
            <a:grpSpLocks/>
          </p:cNvGrpSpPr>
          <p:nvPr/>
        </p:nvGrpSpPr>
        <p:grpSpPr bwMode="auto">
          <a:xfrm>
            <a:off x="0" y="0"/>
            <a:ext cx="9140825" cy="6850063"/>
            <a:chOff x="0" y="0"/>
            <a:chExt cx="5758" cy="4315"/>
          </a:xfrm>
        </p:grpSpPr>
        <p:grpSp>
          <p:nvGrpSpPr>
            <p:cNvPr id="14341" name="Group 5"/>
            <p:cNvGrpSpPr>
              <a:grpSpLocks/>
            </p:cNvGrpSpPr>
            <p:nvPr userDrawn="1"/>
          </p:nvGrpSpPr>
          <p:grpSpPr bwMode="auto">
            <a:xfrm>
              <a:off x="1728" y="2230"/>
              <a:ext cx="4027" cy="2085"/>
              <a:chOff x="1728" y="2230"/>
              <a:chExt cx="4027" cy="2085"/>
            </a:xfrm>
          </p:grpSpPr>
          <p:sp>
            <p:nvSpPr>
              <p:cNvPr id="1434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1434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1434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1434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1434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1434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1434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1434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5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p>
        </p:txBody>
      </p:sp>
      <p:sp>
        <p:nvSpPr>
          <p:cNvPr id="1435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bs-Latn-BA" sz="5400" dirty="0" smtClean="0"/>
              <a:t>Zločini nad djecom u Goraždu tokom opsade 1992-1995</a:t>
            </a:r>
            <a:endParaRPr lang="en-US" sz="5400" dirty="0"/>
          </a:p>
        </p:txBody>
      </p:sp>
      <p:sp>
        <p:nvSpPr>
          <p:cNvPr id="2051" name="Rectangle 3"/>
          <p:cNvSpPr>
            <a:spLocks noGrp="1" noChangeArrowheads="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r>
              <a:rPr lang="bs-Latn-BA"/>
              <a:t>OČEKIVANI REZULTATI</a:t>
            </a:r>
            <a:endParaRPr lang="en-US"/>
          </a:p>
        </p:txBody>
      </p:sp>
      <p:sp>
        <p:nvSpPr>
          <p:cNvPr id="20483" name="Rectangle 3"/>
          <p:cNvSpPr>
            <a:spLocks noGrp="1" noChangeArrowheads="1"/>
          </p:cNvSpPr>
          <p:nvPr>
            <p:ph type="body" idx="1"/>
          </p:nvPr>
        </p:nvSpPr>
        <p:spPr>
          <a:xfrm>
            <a:off x="457200" y="2132856"/>
            <a:ext cx="8229600" cy="3993307"/>
          </a:xfrm>
        </p:spPr>
        <p:txBody>
          <a:bodyPr/>
          <a:lstStyle/>
          <a:p>
            <a:pPr hangingPunct="0"/>
            <a:r>
              <a:rPr lang="hr-HR" sz="2400" dirty="0"/>
              <a:t>Na osnovu relevantne izvorne građe, različitih interpretacija i izjava svjedoka, nastojat ćemo ukazati na značaj historiografskog istraživanja za objektivizaciju zločina na području grada koji je „uživao“ status sigurne zone UN-a, s posebnim osvrtom na zločine nad djecom, a u cilju sprječavanja manipuliranja žrtvama</a:t>
            </a:r>
            <a:r>
              <a:rPr lang="hr-HR" sz="2400" dirty="0" smtClean="0"/>
              <a:t>.</a:t>
            </a:r>
          </a:p>
          <a:p>
            <a:pPr hangingPunct="0">
              <a:buNone/>
            </a:pPr>
            <a:endParaRPr lang="en-US" sz="2400" dirty="0"/>
          </a:p>
          <a:p>
            <a:pPr hangingPunct="0"/>
            <a:r>
              <a:rPr lang="hr-HR" sz="2400" dirty="0" smtClean="0"/>
              <a:t>Također </a:t>
            </a:r>
            <a:r>
              <a:rPr lang="hr-HR" sz="2400" dirty="0"/>
              <a:t>planirana je i objava </a:t>
            </a:r>
            <a:r>
              <a:rPr lang="hr-HR" sz="2400" dirty="0" smtClean="0"/>
              <a:t>naučnih </a:t>
            </a:r>
            <a:r>
              <a:rPr lang="hr-HR" sz="2400" dirty="0"/>
              <a:t>radova iz ove oblasti.</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r>
              <a:rPr lang="bs-Latn-BA"/>
              <a:t>PROJEKTNI TIM</a:t>
            </a:r>
            <a:endParaRPr lang="en-US"/>
          </a:p>
        </p:txBody>
      </p:sp>
      <p:sp>
        <p:nvSpPr>
          <p:cNvPr id="23555" name="Rectangle 3"/>
          <p:cNvSpPr>
            <a:spLocks noGrp="1" noChangeArrowheads="1"/>
          </p:cNvSpPr>
          <p:nvPr>
            <p:ph type="body" idx="1"/>
          </p:nvPr>
        </p:nvSpPr>
        <p:spPr>
          <a:xfrm>
            <a:off x="457200" y="2420888"/>
            <a:ext cx="8229600" cy="3705275"/>
          </a:xfrm>
        </p:spPr>
        <p:txBody>
          <a:bodyPr/>
          <a:lstStyle/>
          <a:p>
            <a:r>
              <a:rPr lang="hr-HR" sz="2500" dirty="0">
                <a:effectLst>
                  <a:outerShdw blurRad="38100" dist="38100" dir="2700000" algn="tl">
                    <a:srgbClr val="000000">
                      <a:alpha val="43137"/>
                    </a:srgbClr>
                  </a:outerShdw>
                </a:effectLst>
                <a:latin typeface="Times New Roman" pitchFamily="18" charset="0"/>
                <a:cs typeface="Times New Roman" pitchFamily="18" charset="0"/>
              </a:rPr>
              <a:t>Doktor </a:t>
            </a:r>
            <a:r>
              <a:rPr lang="bs-Latn-BA" sz="2500" dirty="0" smtClean="0">
                <a:effectLst>
                  <a:outerShdw blurRad="38100" dist="38100" dir="2700000" algn="tl">
                    <a:srgbClr val="000000">
                      <a:alpha val="43137"/>
                    </a:srgbClr>
                  </a:outerShdw>
                </a:effectLst>
                <a:latin typeface="Times New Roman" pitchFamily="18" charset="0"/>
                <a:cs typeface="Times New Roman" pitchFamily="18" charset="0"/>
              </a:rPr>
              <a:t>socioloških nauka: dr</a:t>
            </a:r>
            <a:r>
              <a:rPr lang="bs-Latn-BA" sz="2500" dirty="0">
                <a:effectLst>
                  <a:outerShdw blurRad="38100" dist="38100" dir="2700000" algn="tl">
                    <a:srgbClr val="000000">
                      <a:alpha val="43137"/>
                    </a:srgbClr>
                  </a:outerShdw>
                </a:effectLst>
                <a:latin typeface="Times New Roman" pitchFamily="18" charset="0"/>
                <a:cs typeface="Times New Roman" pitchFamily="18" charset="0"/>
              </a:rPr>
              <a:t>. </a:t>
            </a:r>
            <a:r>
              <a:rPr lang="bs-Latn-BA" sz="2500" dirty="0" smtClean="0">
                <a:effectLst>
                  <a:outerShdw blurRad="38100" dist="38100" dir="2700000" algn="tl">
                    <a:srgbClr val="000000">
                      <a:alpha val="43137"/>
                    </a:srgbClr>
                  </a:outerShdw>
                </a:effectLst>
                <a:latin typeface="Times New Roman" pitchFamily="18" charset="0"/>
                <a:cs typeface="Times New Roman" pitchFamily="18" charset="0"/>
              </a:rPr>
              <a:t>Rasim </a:t>
            </a:r>
            <a:r>
              <a:rPr lang="bs-Latn-BA" sz="2500" dirty="0" smtClean="0">
                <a:latin typeface="Times New Roman" pitchFamily="18" charset="0"/>
                <a:cs typeface="Times New Roman" pitchFamily="18" charset="0"/>
              </a:rPr>
              <a:t>Muratović, voditelj</a:t>
            </a:r>
            <a:endParaRPr lang="bs-Latn-BA" sz="2500" dirty="0">
              <a:latin typeface="Times New Roman" pitchFamily="18" charset="0"/>
              <a:cs typeface="Times New Roman" pitchFamily="18" charset="0"/>
            </a:endParaRPr>
          </a:p>
          <a:p>
            <a:endParaRPr lang="bs-Latn-BA" sz="2500" dirty="0" smtClean="0">
              <a:latin typeface="Times New Roman" pitchFamily="18" charset="0"/>
              <a:cs typeface="Times New Roman" pitchFamily="18" charset="0"/>
            </a:endParaRPr>
          </a:p>
          <a:p>
            <a:r>
              <a:rPr lang="bs-Latn-BA" sz="2500" dirty="0" smtClean="0">
                <a:latin typeface="Times New Roman" pitchFamily="18" charset="0"/>
                <a:cs typeface="Times New Roman" pitchFamily="18" charset="0"/>
              </a:rPr>
              <a:t>Magistar sociologije: </a:t>
            </a:r>
            <a:r>
              <a:rPr lang="bs-Latn-BA" sz="2500" dirty="0">
                <a:latin typeface="Times New Roman" pitchFamily="18" charset="0"/>
                <a:cs typeface="Times New Roman" pitchFamily="18" charset="0"/>
              </a:rPr>
              <a:t>mr. </a:t>
            </a:r>
            <a:r>
              <a:rPr lang="bs-Latn-BA" sz="2500" dirty="0" smtClean="0">
                <a:latin typeface="Times New Roman" pitchFamily="18" charset="0"/>
                <a:cs typeface="Times New Roman" pitchFamily="18" charset="0"/>
              </a:rPr>
              <a:t>Muamer Džananović, istraživač</a:t>
            </a:r>
            <a:endParaRPr lang="bs-Latn-BA"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457200" y="0"/>
            <a:ext cx="8229600" cy="1417638"/>
          </a:xfrm>
        </p:spPr>
        <p:txBody>
          <a:bodyPr/>
          <a:lstStyle/>
          <a:p>
            <a:r>
              <a:rPr lang="bs-Latn-BA" dirty="0" smtClean="0"/>
              <a:t>Dosadašnje aktivnosti</a:t>
            </a:r>
            <a:endParaRPr lang="en-US" dirty="0"/>
          </a:p>
        </p:txBody>
      </p:sp>
      <p:sp>
        <p:nvSpPr>
          <p:cNvPr id="27651" name="Rectangle 3"/>
          <p:cNvSpPr>
            <a:spLocks noGrp="1" noChangeArrowheads="1"/>
          </p:cNvSpPr>
          <p:nvPr>
            <p:ph type="body" idx="1"/>
          </p:nvPr>
        </p:nvSpPr>
        <p:spPr>
          <a:xfrm>
            <a:off x="457200" y="1340768"/>
            <a:ext cx="8229600" cy="4785395"/>
          </a:xfrm>
        </p:spPr>
        <p:txBody>
          <a:bodyPr/>
          <a:lstStyle/>
          <a:p>
            <a:r>
              <a:rPr lang="bs-Latn-BA" sz="1900" dirty="0" smtClean="0">
                <a:effectLst/>
                <a:latin typeface="Times New Roman" pitchFamily="18" charset="0"/>
                <a:cs typeface="Times New Roman" pitchFamily="18" charset="0"/>
              </a:rPr>
              <a:t>Nakon što je potpisan </a:t>
            </a:r>
            <a:r>
              <a:rPr lang="bs-Latn-BA" sz="1900" b="1" dirty="0" smtClean="0">
                <a:effectLst/>
                <a:latin typeface="Times New Roman" pitchFamily="18" charset="0"/>
                <a:cs typeface="Times New Roman" pitchFamily="18" charset="0"/>
              </a:rPr>
              <a:t>Ugovor</a:t>
            </a:r>
            <a:r>
              <a:rPr lang="bs-Latn-BA" sz="1900" dirty="0" smtClean="0">
                <a:effectLst/>
                <a:latin typeface="Times New Roman" pitchFamily="18" charset="0"/>
                <a:cs typeface="Times New Roman" pitchFamily="18" charset="0"/>
              </a:rPr>
              <a:t>  </a:t>
            </a:r>
            <a:r>
              <a:rPr lang="bs-Latn-BA" sz="1900" i="1" dirty="0" smtClean="0">
                <a:effectLst/>
                <a:latin typeface="Times New Roman" pitchFamily="18" charset="0"/>
                <a:cs typeface="Times New Roman" pitchFamily="18" charset="0"/>
              </a:rPr>
              <a:t>o finansiranju i realizaciji naučno-istraživačkog projekta “Zločini nad djecom u Goraždu tokom opsade 1992-1995</a:t>
            </a:r>
            <a:r>
              <a:rPr lang="bs-Latn-BA" sz="1900" i="1" dirty="0" smtClean="0">
                <a:effectLst/>
                <a:latin typeface="Times New Roman" pitchFamily="18" charset="0"/>
                <a:cs typeface="Times New Roman" pitchFamily="18" charset="0"/>
              </a:rPr>
              <a:t>.”,  </a:t>
            </a:r>
            <a:r>
              <a:rPr lang="bs-Latn-BA" sz="1900" dirty="0" smtClean="0">
                <a:effectLst/>
                <a:latin typeface="Times New Roman" pitchFamily="18" charset="0"/>
                <a:cs typeface="Times New Roman" pitchFamily="18" charset="0"/>
              </a:rPr>
              <a:t>vrlo </a:t>
            </a:r>
            <a:r>
              <a:rPr lang="bs-Latn-BA" sz="1900" dirty="0" smtClean="0">
                <a:effectLst/>
                <a:latin typeface="Times New Roman" pitchFamily="18" charset="0"/>
                <a:cs typeface="Times New Roman" pitchFamily="18" charset="0"/>
              </a:rPr>
              <a:t>brzo </a:t>
            </a:r>
            <a:r>
              <a:rPr lang="bs-Latn-BA" sz="1900" dirty="0" smtClean="0">
                <a:effectLst/>
                <a:latin typeface="Times New Roman" pitchFamily="18" charset="0"/>
                <a:cs typeface="Times New Roman" pitchFamily="18" charset="0"/>
              </a:rPr>
              <a:t>se započelo </a:t>
            </a:r>
            <a:r>
              <a:rPr lang="bs-Latn-BA" sz="1900" dirty="0" smtClean="0">
                <a:effectLst/>
                <a:latin typeface="Times New Roman" pitchFamily="18" charset="0"/>
                <a:cs typeface="Times New Roman" pitchFamily="18" charset="0"/>
              </a:rPr>
              <a:t>terensko istraživanje, </a:t>
            </a:r>
            <a:r>
              <a:rPr lang="bs-Latn-BA" sz="1900" dirty="0" smtClean="0">
                <a:effectLst/>
                <a:latin typeface="Times New Roman" pitchFamily="18" charset="0"/>
                <a:cs typeface="Times New Roman" pitchFamily="18" charset="0"/>
              </a:rPr>
              <a:t>kako bi se što prije dovršio projekat i najnovija saznanja prezentirala javnosti. U tu svrhu obezbjedila se neophodna oprema za istraživanje te su članovi tima, poštujući raniju obavezu da u 48 odlazaka na terensko istraživanje u skladu sa </a:t>
            </a:r>
            <a:r>
              <a:rPr lang="bs-Latn-BA" sz="1900" dirty="0" smtClean="0">
                <a:effectLst/>
                <a:latin typeface="Times New Roman" pitchFamily="18" charset="0"/>
                <a:cs typeface="Times New Roman" pitchFamily="18" charset="0"/>
              </a:rPr>
              <a:t>ukupnim odobrenim </a:t>
            </a:r>
            <a:r>
              <a:rPr lang="bs-Latn-BA" sz="1900" dirty="0" smtClean="0">
                <a:effectLst/>
                <a:latin typeface="Times New Roman" pitchFamily="18" charset="0"/>
                <a:cs typeface="Times New Roman" pitchFamily="18" charset="0"/>
              </a:rPr>
              <a:t>sredstvima, do danas uradili slijedeće aktivnosti:</a:t>
            </a:r>
          </a:p>
          <a:p>
            <a:r>
              <a:rPr lang="bs-Latn-BA" sz="1900" dirty="0" smtClean="0">
                <a:effectLst/>
                <a:latin typeface="Times New Roman" pitchFamily="18" charset="0"/>
                <a:cs typeface="Times New Roman" pitchFamily="18" charset="0"/>
              </a:rPr>
              <a:t>1. dogovorila saradnja te preuzela dokumentacija iz sl. ustanova i organizacija:</a:t>
            </a:r>
          </a:p>
          <a:p>
            <a:pPr>
              <a:buFont typeface="Wingdings" pitchFamily="2" charset="2"/>
              <a:buChar char="Ø"/>
            </a:pPr>
            <a:r>
              <a:rPr lang="bs-Latn-BA" sz="1900" dirty="0" smtClean="0">
                <a:effectLst>
                  <a:outerShdw blurRad="38100" dist="38100" dir="2700000" algn="tl">
                    <a:srgbClr val="000000">
                      <a:alpha val="43137"/>
                    </a:srgbClr>
                  </a:outerShdw>
                </a:effectLst>
                <a:latin typeface="Times New Roman" pitchFamily="18" charset="0"/>
                <a:cs typeface="Times New Roman" pitchFamily="18" charset="0"/>
              </a:rPr>
              <a:t>- Doma zdravlja Dr. Isak Samokovlija u Goraždu;</a:t>
            </a:r>
          </a:p>
          <a:p>
            <a:pPr>
              <a:buFont typeface="Wingdings" pitchFamily="2" charset="2"/>
              <a:buChar char="Ø"/>
            </a:pPr>
            <a:r>
              <a:rPr lang="bs-Latn-BA" sz="1900" dirty="0" smtClean="0">
                <a:effectLst>
                  <a:outerShdw blurRad="38100" dist="38100" dir="2700000" algn="tl">
                    <a:srgbClr val="000000">
                      <a:alpha val="43137"/>
                    </a:srgbClr>
                  </a:outerShdw>
                </a:effectLst>
                <a:latin typeface="Times New Roman" pitchFamily="18" charset="0"/>
                <a:cs typeface="Times New Roman" pitchFamily="18" charset="0"/>
              </a:rPr>
              <a:t>- Bolnice u Goraždu,</a:t>
            </a:r>
          </a:p>
          <a:p>
            <a:pPr>
              <a:buFont typeface="Wingdings" pitchFamily="2" charset="2"/>
              <a:buChar char="Ø"/>
            </a:pPr>
            <a:r>
              <a:rPr lang="bs-Latn-BA" sz="1900" dirty="0" smtClean="0">
                <a:effectLst>
                  <a:outerShdw blurRad="38100" dist="38100" dir="2700000" algn="tl">
                    <a:srgbClr val="000000">
                      <a:alpha val="43137"/>
                    </a:srgbClr>
                  </a:outerShdw>
                </a:effectLst>
                <a:latin typeface="Times New Roman" pitchFamily="18" charset="0"/>
                <a:cs typeface="Times New Roman" pitchFamily="18" charset="0"/>
              </a:rPr>
              <a:t>- općine Goražde, </a:t>
            </a:r>
          </a:p>
          <a:p>
            <a:pPr>
              <a:buFont typeface="Wingdings" pitchFamily="2" charset="2"/>
              <a:buChar char="Ø"/>
            </a:pPr>
            <a:r>
              <a:rPr lang="bs-Latn-BA" sz="1900" dirty="0" smtClean="0">
                <a:effectLst>
                  <a:outerShdw blurRad="38100" dist="38100" dir="2700000" algn="tl">
                    <a:srgbClr val="000000">
                      <a:alpha val="43137"/>
                    </a:srgbClr>
                  </a:outerShdw>
                </a:effectLst>
                <a:latin typeface="Times New Roman" pitchFamily="18" charset="0"/>
                <a:cs typeface="Times New Roman" pitchFamily="18" charset="0"/>
              </a:rPr>
              <a:t>- Organizacije šehida i poginulih boraca;</a:t>
            </a:r>
          </a:p>
          <a:p>
            <a:pPr>
              <a:buFont typeface="Wingdings" pitchFamily="2" charset="2"/>
              <a:buChar char="Ø"/>
            </a:pPr>
            <a:r>
              <a:rPr lang="bs-Latn-BA" sz="1900" dirty="0" smtClean="0">
                <a:effectLst>
                  <a:outerShdw blurRad="38100" dist="38100" dir="2700000" algn="tl">
                    <a:srgbClr val="000000">
                      <a:alpha val="43137"/>
                    </a:srgbClr>
                  </a:outerShdw>
                </a:effectLst>
                <a:latin typeface="Times New Roman" pitchFamily="18" charset="0"/>
                <a:cs typeface="Times New Roman" pitchFamily="18" charset="0"/>
              </a:rPr>
              <a:t>- MUP-a Goražde;</a:t>
            </a:r>
          </a:p>
          <a:p>
            <a:pPr>
              <a:buFont typeface="Wingdings" pitchFamily="2" charset="2"/>
              <a:buChar char="Ø"/>
            </a:pPr>
            <a:r>
              <a:rPr lang="bs-Latn-BA" sz="1900" dirty="0" smtClean="0">
                <a:effectLst>
                  <a:outerShdw blurRad="38100" dist="38100" dir="2700000" algn="tl">
                    <a:srgbClr val="000000">
                      <a:alpha val="43137"/>
                    </a:srgbClr>
                  </a:outerShdw>
                </a:effectLst>
                <a:latin typeface="Times New Roman" pitchFamily="18" charset="0"/>
                <a:cs typeface="Times New Roman" pitchFamily="18" charset="0"/>
              </a:rPr>
              <a:t>- Centra za socijalni rad BPK-a Goražde</a:t>
            </a:r>
            <a:r>
              <a:rPr lang="bs-Latn-BA" sz="2000" dirty="0" smtClean="0">
                <a:effectLst>
                  <a:outerShdw blurRad="38100" dist="38100" dir="2700000" algn="tl">
                    <a:srgbClr val="000000">
                      <a:alpha val="43137"/>
                    </a:srgbClr>
                  </a:outerShdw>
                </a:effectLst>
              </a:rPr>
              <a:t>;</a:t>
            </a:r>
            <a:endParaRPr lang="bs-Latn-BA"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a:buNone/>
            </a:pPr>
            <a:endParaRPr lang="bs-Latn-BA" sz="2000" dirty="0" smtClean="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55576" y="1124744"/>
            <a:ext cx="7931224" cy="5256584"/>
          </a:xfrm>
        </p:spPr>
        <p:txBody>
          <a:bodyPr/>
          <a:lstStyle/>
          <a:p>
            <a:pPr algn="just">
              <a:buFont typeface="Wingdings" pitchFamily="2" charset="2"/>
              <a:buChar char="Ø"/>
            </a:pPr>
            <a:r>
              <a:rPr lang="bs-Latn-BA" sz="1900" dirty="0" smtClean="0">
                <a:latin typeface="Times New Roman" pitchFamily="18" charset="0"/>
                <a:cs typeface="Times New Roman" pitchFamily="18" charset="0"/>
              </a:rPr>
              <a:t>- općine Goražde, </a:t>
            </a:r>
          </a:p>
          <a:p>
            <a:pPr algn="just">
              <a:buFont typeface="Wingdings" pitchFamily="2" charset="2"/>
              <a:buChar char="Ø"/>
            </a:pPr>
            <a:r>
              <a:rPr lang="bs-Latn-BA" sz="1900" dirty="0" smtClean="0">
                <a:latin typeface="Times New Roman" pitchFamily="18" charset="0"/>
                <a:cs typeface="Times New Roman" pitchFamily="18" charset="0"/>
              </a:rPr>
              <a:t>- Organizacije šehida i poginulih boraca;</a:t>
            </a:r>
          </a:p>
          <a:p>
            <a:pPr algn="just">
              <a:buFont typeface="Wingdings" pitchFamily="2" charset="2"/>
              <a:buChar char="Ø"/>
            </a:pPr>
            <a:r>
              <a:rPr lang="bs-Latn-BA" sz="1900" dirty="0" smtClean="0">
                <a:latin typeface="Times New Roman" pitchFamily="18" charset="0"/>
                <a:cs typeface="Times New Roman" pitchFamily="18" charset="0"/>
              </a:rPr>
              <a:t>- MUP-a Goražde;</a:t>
            </a:r>
          </a:p>
          <a:p>
            <a:pPr algn="just">
              <a:buFont typeface="Wingdings" pitchFamily="2" charset="2"/>
              <a:buChar char="Ø"/>
            </a:pPr>
            <a:r>
              <a:rPr lang="bs-Latn-BA" sz="1900" dirty="0" smtClean="0">
                <a:latin typeface="Times New Roman" pitchFamily="18" charset="0"/>
                <a:cs typeface="Times New Roman" pitchFamily="18" charset="0"/>
              </a:rPr>
              <a:t>- Centra za socijalni rad BPK-a Goražde;</a:t>
            </a:r>
          </a:p>
          <a:p>
            <a:pPr algn="just">
              <a:buFont typeface="Wingdings" pitchFamily="2" charset="2"/>
              <a:buChar char="Ø"/>
            </a:pPr>
            <a:r>
              <a:rPr lang="bs-Latn-BA" sz="1900" dirty="0" smtClean="0">
                <a:latin typeface="Times New Roman" pitchFamily="18" charset="0"/>
                <a:cs typeface="Times New Roman" pitchFamily="18" charset="0"/>
              </a:rPr>
              <a:t>- Medžlisa IZ Goražde;</a:t>
            </a:r>
          </a:p>
          <a:p>
            <a:pPr algn="just">
              <a:buFont typeface="Wingdings" pitchFamily="2" charset="2"/>
              <a:buChar char="Ø"/>
            </a:pPr>
            <a:r>
              <a:rPr lang="bs-Latn-BA" sz="1900" dirty="0" smtClean="0">
                <a:latin typeface="Times New Roman" pitchFamily="18" charset="0"/>
                <a:cs typeface="Times New Roman" pitchFamily="18" charset="0"/>
              </a:rPr>
              <a:t>- Udruženja civilnih žrtava rata Goražde;</a:t>
            </a:r>
          </a:p>
          <a:p>
            <a:pPr algn="just">
              <a:buNone/>
            </a:pPr>
            <a:endParaRPr lang="bs-Latn-BA" sz="1900" dirty="0">
              <a:latin typeface="Times New Roman" pitchFamily="18" charset="0"/>
              <a:cs typeface="Times New Roman" pitchFamily="18" charset="0"/>
            </a:endParaRPr>
          </a:p>
          <a:p>
            <a:pPr algn="just">
              <a:buNone/>
            </a:pPr>
            <a:r>
              <a:rPr lang="bs-Latn-BA" sz="1900" dirty="0" smtClean="0">
                <a:latin typeface="Times New Roman" pitchFamily="18" charset="0"/>
                <a:cs typeface="Times New Roman" pitchFamily="18" charset="0"/>
              </a:rPr>
              <a:t>2. Nakon što se dovršilo preuzimanje građe iz svih navedenih ustanova i</a:t>
            </a:r>
          </a:p>
          <a:p>
            <a:pPr algn="just">
              <a:buNone/>
            </a:pPr>
            <a:r>
              <a:rPr lang="bs-Latn-BA" sz="1900" dirty="0" smtClean="0">
                <a:latin typeface="Times New Roman" pitchFamily="18" charset="0"/>
                <a:cs typeface="Times New Roman" pitchFamily="18" charset="0"/>
              </a:rPr>
              <a:t>organizacija, napravio uvid, te sistematizirala, analizirala i usporedila građa iz</a:t>
            </a:r>
          </a:p>
          <a:p>
            <a:pPr algn="just">
              <a:buNone/>
            </a:pPr>
            <a:r>
              <a:rPr lang="bs-Latn-BA" sz="1900" dirty="0" smtClean="0">
                <a:latin typeface="Times New Roman" pitchFamily="18" charset="0"/>
                <a:cs typeface="Times New Roman" pitchFamily="18" charset="0"/>
              </a:rPr>
              <a:t>svih  navedenih izvora pristupilo se najznačajnijoj fazi istraživanja, odnosno </a:t>
            </a:r>
          </a:p>
          <a:p>
            <a:pPr algn="just">
              <a:buNone/>
            </a:pPr>
            <a:r>
              <a:rPr lang="bs-Latn-BA" sz="1900" dirty="0" smtClean="0">
                <a:latin typeface="Times New Roman" pitchFamily="18" charset="0"/>
                <a:cs typeface="Times New Roman" pitchFamily="18" charset="0"/>
              </a:rPr>
              <a:t>dogovaranju susreta i susretu sa srodnicima ubijene djece u Goraždu u toku </a:t>
            </a:r>
          </a:p>
          <a:p>
            <a:pPr algn="just">
              <a:buNone/>
            </a:pPr>
            <a:r>
              <a:rPr lang="bs-Latn-BA" sz="1900" dirty="0" smtClean="0">
                <a:latin typeface="Times New Roman" pitchFamily="18" charset="0"/>
                <a:cs typeface="Times New Roman" pitchFamily="18" charset="0"/>
              </a:rPr>
              <a:t>opsade 1992-1995, na čemu se trenutno radi.</a:t>
            </a:r>
          </a:p>
          <a:p>
            <a:pPr algn="just">
              <a:buNone/>
            </a:pPr>
            <a:endParaRPr lang="bs-Latn-BA" sz="1900" dirty="0">
              <a:effectLst/>
              <a:latin typeface="Times New Roman" pitchFamily="18" charset="0"/>
              <a:cs typeface="Times New Roman" pitchFamily="18" charset="0"/>
            </a:endParaRPr>
          </a:p>
          <a:p>
            <a:pPr algn="just">
              <a:buNone/>
            </a:pPr>
            <a:r>
              <a:rPr lang="bs-Latn-BA" sz="1900" dirty="0" smtClean="0">
                <a:effectLst/>
                <a:latin typeface="Times New Roman" pitchFamily="18" charset="0"/>
                <a:cs typeface="Times New Roman" pitchFamily="18" charset="0"/>
              </a:rPr>
              <a:t>Napomena</a:t>
            </a:r>
            <a:r>
              <a:rPr lang="bs-Latn-BA" sz="1900" dirty="0" smtClean="0">
                <a:effectLst/>
                <a:latin typeface="Times New Roman" pitchFamily="18" charset="0"/>
                <a:cs typeface="Times New Roman" pitchFamily="18" charset="0"/>
              </a:rPr>
              <a:t>: </a:t>
            </a:r>
            <a:r>
              <a:rPr lang="bs-Latn-BA" sz="1800" dirty="0" smtClean="0">
                <a:effectLst/>
                <a:latin typeface="Times New Roman" pitchFamily="18" charset="0"/>
                <a:cs typeface="Times New Roman" pitchFamily="18" charset="0"/>
              </a:rPr>
              <a:t> Zbog objektivnih razloga nije se mogao poštovati vremenski</a:t>
            </a:r>
          </a:p>
          <a:p>
            <a:pPr algn="just">
              <a:buNone/>
            </a:pPr>
            <a:r>
              <a:rPr lang="bs-Latn-BA" sz="1800" dirty="0" smtClean="0">
                <a:effectLst/>
                <a:latin typeface="Times New Roman" pitchFamily="18" charset="0"/>
                <a:cs typeface="Times New Roman" pitchFamily="18" charset="0"/>
              </a:rPr>
              <a:t>plan realizacije </a:t>
            </a:r>
            <a:r>
              <a:rPr lang="bs-Latn-BA" sz="1800" dirty="0" smtClean="0">
                <a:effectLst/>
                <a:latin typeface="Times New Roman" pitchFamily="18" charset="0"/>
                <a:cs typeface="Times New Roman" pitchFamily="18" charset="0"/>
              </a:rPr>
              <a:t>projekta, što ipak nije predstavljalo problem u toku i realizaciji</a:t>
            </a:r>
          </a:p>
          <a:p>
            <a:pPr algn="just">
              <a:buNone/>
            </a:pPr>
            <a:r>
              <a:rPr lang="bs-Latn-BA" sz="1800" dirty="0" smtClean="0">
                <a:effectLst/>
                <a:latin typeface="Times New Roman" pitchFamily="18" charset="0"/>
                <a:cs typeface="Times New Roman" pitchFamily="18" charset="0"/>
              </a:rPr>
              <a:t>istraživanja.</a:t>
            </a:r>
            <a:endParaRPr lang="en-US" sz="1800" dirty="0" smtClean="0">
              <a:latin typeface="Times New Roman" pitchFamily="18" charset="0"/>
              <a:cs typeface="Times New Roman" pitchFamily="18" charset="0"/>
            </a:endParaRPr>
          </a:p>
          <a:p>
            <a:pPr algn="just">
              <a:buNone/>
            </a:pPr>
            <a:endParaRPr lang="bs-Latn-BA" sz="1900" dirty="0" smtClean="0">
              <a:latin typeface="Times New Roman" pitchFamily="18" charset="0"/>
              <a:cs typeface="Times New Roman" pitchFamily="18" charset="0"/>
            </a:endParaRPr>
          </a:p>
          <a:p>
            <a:pPr algn="just">
              <a:buNone/>
            </a:pPr>
            <a:endParaRPr lang="bs-Latn-BA" sz="1900" dirty="0">
              <a:effectLst/>
              <a:latin typeface="Times New Roman" pitchFamily="18" charset="0"/>
              <a:cs typeface="Times New Roman" pitchFamily="18" charset="0"/>
            </a:endParaRPr>
          </a:p>
          <a:p>
            <a:pPr algn="just">
              <a:buNone/>
            </a:pPr>
            <a:endParaRPr lang="bs-Latn-BA" sz="1900" dirty="0" smtClean="0">
              <a:latin typeface="Times New Roman" pitchFamily="18" charset="0"/>
              <a:cs typeface="Times New Roman" pitchFamily="18" charset="0"/>
            </a:endParaRPr>
          </a:p>
          <a:p>
            <a:pPr algn="just">
              <a:buNone/>
            </a:pPr>
            <a:endParaRPr lang="en-US" sz="19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99792" y="2924944"/>
            <a:ext cx="5987008" cy="3201219"/>
          </a:xfrm>
        </p:spPr>
        <p:txBody>
          <a:bodyPr/>
          <a:lstStyle/>
          <a:p>
            <a:r>
              <a:rPr lang="bs-Latn-BA" dirty="0" smtClean="0"/>
              <a:t>Hvala na pažnji!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r>
              <a:rPr lang="bs-Latn-BA"/>
              <a:t>PREDMET ISTRAŽIVANJA</a:t>
            </a:r>
            <a:endParaRPr lang="en-US"/>
          </a:p>
        </p:txBody>
      </p:sp>
      <p:sp>
        <p:nvSpPr>
          <p:cNvPr id="3075" name="Rectangle 3"/>
          <p:cNvSpPr>
            <a:spLocks noGrp="1" noChangeArrowheads="1"/>
          </p:cNvSpPr>
          <p:nvPr>
            <p:ph type="body" idx="1"/>
          </p:nvPr>
        </p:nvSpPr>
        <p:spPr>
          <a:xfrm>
            <a:off x="457200" y="2276872"/>
            <a:ext cx="8229600" cy="3849291"/>
          </a:xfrm>
        </p:spPr>
        <p:txBody>
          <a:bodyPr/>
          <a:lstStyle/>
          <a:p>
            <a:pPr hangingPunct="0"/>
            <a:r>
              <a:rPr lang="de-DE" sz="2500" dirty="0">
                <a:latin typeface="Times New Roman" pitchFamily="18" charset="0"/>
                <a:cs typeface="Times New Roman" pitchFamily="18" charset="0"/>
              </a:rPr>
              <a:t>Predmet istraživanja su zločini nad djecom, počinjeni u opsadi i za vrijeme opsade Goražda, od 6. maja 1993. u sigurnoj zoni UN-a. Radi se o veoma složenom istraživanju čija je složenost izražena činjenicom što su se istraživački događaji dešavali prije dvadeset i više godina. Mnogi relevantni izvori činjenica i podataka o predmetu istraživanja ili su potpuno ili djelimično, na različite načine, nestali, a mnogi svjedoci događaja umrli ili se raselili, odnosno izbjegli</a:t>
            </a:r>
            <a:r>
              <a:rPr lang="de-DE" sz="2500" dirty="0" smtClean="0">
                <a:latin typeface="Times New Roman" pitchFamily="18" charset="0"/>
                <a:cs typeface="Times New Roman" pitchFamily="18" charset="0"/>
              </a:rPr>
              <a:t>.</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endParaRPr lang="en-US"/>
          </a:p>
        </p:txBody>
      </p:sp>
      <p:sp>
        <p:nvSpPr>
          <p:cNvPr id="4099" name="Rectangle 3"/>
          <p:cNvSpPr>
            <a:spLocks noGrp="1" noChangeArrowheads="1"/>
          </p:cNvSpPr>
          <p:nvPr>
            <p:ph type="body" idx="1"/>
          </p:nvPr>
        </p:nvSpPr>
        <p:spPr>
          <a:xfrm>
            <a:off x="457200" y="2132856"/>
            <a:ext cx="8229600" cy="3993307"/>
          </a:xfrm>
        </p:spPr>
        <p:txBody>
          <a:bodyPr/>
          <a:lstStyle/>
          <a:p>
            <a:pPr hangingPunct="0"/>
            <a:r>
              <a:rPr lang="de-DE" sz="2500" dirty="0" smtClean="0">
                <a:latin typeface="Times New Roman" pitchFamily="18" charset="0"/>
                <a:cs typeface="Times New Roman" pitchFamily="18" charset="0"/>
              </a:rPr>
              <a:t>Izuzetno kompleksno pitanje oko broja i identiteta žrtava bit će s posebnom pažnjom tretirano tokom istraživanja, s ciljem da se izbjegnu manipulacije. U završnom dijelu rada prikaz ćemo najmanji broj ubijene i ranjene djece, otkriti njihove identitete i okolnosti zločina. </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r>
              <a:rPr lang="bs-Latn-BA"/>
              <a:t>CILJ ISTRAŽIVANJA</a:t>
            </a:r>
            <a:endParaRPr lang="en-US"/>
          </a:p>
        </p:txBody>
      </p:sp>
      <p:sp>
        <p:nvSpPr>
          <p:cNvPr id="17411" name="Rectangle 3"/>
          <p:cNvSpPr>
            <a:spLocks noGrp="1" noChangeArrowheads="1"/>
          </p:cNvSpPr>
          <p:nvPr>
            <p:ph type="body" idx="1"/>
          </p:nvPr>
        </p:nvSpPr>
        <p:spPr/>
        <p:txBody>
          <a:bodyPr/>
          <a:lstStyle/>
          <a:p>
            <a:pPr hangingPunct="0"/>
            <a:r>
              <a:rPr lang="hr-HR" sz="2400" b="1" dirty="0">
                <a:latin typeface="Times New Roman" pitchFamily="18" charset="0"/>
                <a:cs typeface="Times New Roman" pitchFamily="18" charset="0"/>
              </a:rPr>
              <a:t> </a:t>
            </a:r>
            <a:r>
              <a:rPr lang="de-DE" sz="2400" dirty="0">
                <a:latin typeface="Times New Roman" pitchFamily="18" charset="0"/>
                <a:cs typeface="Times New Roman" pitchFamily="18" charset="0"/>
              </a:rPr>
              <a:t>Ovim istraživanjem žele se postiči dva cilja istraživanja, i to naučni i društveni cilj.</a:t>
            </a:r>
            <a:endParaRPr lang="en-US" sz="2400" dirty="0">
              <a:latin typeface="Times New Roman" pitchFamily="18" charset="0"/>
              <a:cs typeface="Times New Roman" pitchFamily="18" charset="0"/>
            </a:endParaRPr>
          </a:p>
          <a:p>
            <a:pPr hangingPunct="0"/>
            <a:r>
              <a:rPr lang="de-DE" sz="2400" dirty="0">
                <a:latin typeface="Times New Roman" pitchFamily="18" charset="0"/>
                <a:cs typeface="Times New Roman" pitchFamily="18" charset="0"/>
              </a:rPr>
              <a:t>Naučna, kao i pravosudna, istina o zločinima najbolji je način i najbrži put oporavka preživjelih žrtava. Ovakvih istraživanja nemamo dovoljno, te ovo istraživanje i njegovi rezultati trebaju donekle da popune tu prazninu.</a:t>
            </a:r>
            <a:endParaRPr lang="en-US" sz="2400" dirty="0">
              <a:latin typeface="Times New Roman" pitchFamily="18" charset="0"/>
              <a:cs typeface="Times New Roman" pitchFamily="18" charset="0"/>
            </a:endParaRPr>
          </a:p>
          <a:p>
            <a:pPr hangingPunct="0"/>
            <a:r>
              <a:rPr lang="de-DE" sz="2400" dirty="0">
                <a:latin typeface="Times New Roman" pitchFamily="18" charset="0"/>
                <a:cs typeface="Times New Roman" pitchFamily="18" charset="0"/>
              </a:rPr>
              <a:t>Ovim istraživanjem obogatit će se naučno saznanje o zločinima počinjenim u Goraždu, s posebnim naglaskom na zločin počinjene nad djecom. Također, ovim istraživanjem utvrdit će  se identiteti žrtava i dimenzije zločina</a:t>
            </a:r>
            <a:r>
              <a:rPr lang="de-DE"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endParaRPr lang="en-US"/>
          </a:p>
        </p:txBody>
      </p:sp>
      <p:sp>
        <p:nvSpPr>
          <p:cNvPr id="18435" name="Rectangle 3"/>
          <p:cNvSpPr>
            <a:spLocks noGrp="1" noChangeArrowheads="1"/>
          </p:cNvSpPr>
          <p:nvPr>
            <p:ph type="body" idx="1"/>
          </p:nvPr>
        </p:nvSpPr>
        <p:spPr>
          <a:xfrm>
            <a:off x="971600" y="2276872"/>
            <a:ext cx="7581528" cy="3877891"/>
          </a:xfrm>
        </p:spPr>
        <p:txBody>
          <a:bodyPr/>
          <a:lstStyle/>
          <a:p>
            <a:pPr hangingPunct="0"/>
            <a:r>
              <a:rPr lang="de-DE" sz="2800" dirty="0" smtClean="0"/>
              <a:t>Bez naučne istine o zločinima moguće su, na ovom prostoru evidentne, razne manipulacije, falsifikati i neistine, koje vrijeđaju žrtve. Ovaj rad bi, između ostalog, trebao zaustaviti daljnje vrijeđanje žrtava.</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bs-Latn-BA" dirty="0" smtClean="0"/>
              <a:t>HIPOTEZE</a:t>
            </a:r>
            <a:endParaRPr lang="en-US" dirty="0"/>
          </a:p>
        </p:txBody>
      </p:sp>
      <p:sp>
        <p:nvSpPr>
          <p:cNvPr id="22531" name="Rectangle 3"/>
          <p:cNvSpPr>
            <a:spLocks noGrp="1" noChangeArrowheads="1"/>
          </p:cNvSpPr>
          <p:nvPr>
            <p:ph type="body" idx="1"/>
          </p:nvPr>
        </p:nvSpPr>
        <p:spPr>
          <a:xfrm>
            <a:off x="457200" y="2204864"/>
            <a:ext cx="8229600" cy="3921299"/>
          </a:xfrm>
        </p:spPr>
        <p:txBody>
          <a:bodyPr/>
          <a:lstStyle/>
          <a:p>
            <a:pPr hangingPunct="0"/>
            <a:r>
              <a:rPr lang="de-DE" i="1" dirty="0"/>
              <a:t>Generalna hipoteza</a:t>
            </a:r>
            <a:endParaRPr lang="en-US" dirty="0"/>
          </a:p>
          <a:p>
            <a:pPr>
              <a:buNone/>
            </a:pPr>
            <a:r>
              <a:rPr lang="bs-Latn-BA" dirty="0" smtClean="0"/>
              <a:t>    </a:t>
            </a:r>
            <a:r>
              <a:rPr lang="de-DE" dirty="0" smtClean="0"/>
              <a:t>Zločini </a:t>
            </a:r>
            <a:r>
              <a:rPr lang="de-DE" dirty="0"/>
              <a:t>nad djecom u Goraždu tokom opsade 1992 - 1995. predstavljaju dio sistematskog zločina koji je učinjen u Bosni i Hercegovini</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hangingPunct="0"/>
            <a:r>
              <a:rPr lang="de-DE" sz="2500" i="1" dirty="0">
                <a:latin typeface="Times New Roman" pitchFamily="18" charset="0"/>
                <a:cs typeface="Times New Roman" pitchFamily="18" charset="0"/>
              </a:rPr>
              <a:t>Posebne – pojedinačne hipoteze</a:t>
            </a:r>
            <a:endParaRPr lang="en-US" sz="2500" dirty="0">
              <a:latin typeface="Times New Roman" pitchFamily="18" charset="0"/>
              <a:cs typeface="Times New Roman" pitchFamily="18" charset="0"/>
            </a:endParaRPr>
          </a:p>
          <a:p>
            <a:pPr hangingPunct="0">
              <a:buFont typeface="Wingdings" pitchFamily="2" charset="2"/>
              <a:buChar char="Ø"/>
            </a:pPr>
            <a:r>
              <a:rPr lang="de-DE" sz="2000" dirty="0">
                <a:latin typeface="Times New Roman" pitchFamily="18" charset="0"/>
                <a:cs typeface="Times New Roman" pitchFamily="18" charset="0"/>
              </a:rPr>
              <a:t>1. Neselektivnim granatiranjem područja Goražda pod opsadom stradao je najveći broj djece.</a:t>
            </a:r>
            <a:endParaRPr lang="en-US" sz="2000" dirty="0">
              <a:latin typeface="Times New Roman" pitchFamily="18" charset="0"/>
              <a:cs typeface="Times New Roman" pitchFamily="18" charset="0"/>
            </a:endParaRPr>
          </a:p>
          <a:p>
            <a:pPr hangingPunct="0">
              <a:buFont typeface="Wingdings" pitchFamily="2" charset="2"/>
              <a:buChar char="Ø"/>
            </a:pPr>
            <a:r>
              <a:rPr lang="de-DE" sz="2000" dirty="0">
                <a:latin typeface="Times New Roman" pitchFamily="18" charset="0"/>
                <a:cs typeface="Times New Roman" pitchFamily="18" charset="0"/>
              </a:rPr>
              <a:t>2. Agresor je zbog optičke vidljivosti često granatirao grupe djece na ulici ili dvorištu stambenih objekata, najčešće u igri.</a:t>
            </a:r>
            <a:endParaRPr lang="en-US" sz="2000" dirty="0">
              <a:latin typeface="Times New Roman" pitchFamily="18" charset="0"/>
              <a:cs typeface="Times New Roman" pitchFamily="18" charset="0"/>
            </a:endParaRPr>
          </a:p>
          <a:p>
            <a:pPr hangingPunct="0">
              <a:buFont typeface="Wingdings" pitchFamily="2" charset="2"/>
              <a:buChar char="Ø"/>
            </a:pPr>
            <a:r>
              <a:rPr lang="de-DE" sz="2000" dirty="0">
                <a:latin typeface="Times New Roman" pitchFamily="18" charset="0"/>
                <a:cs typeface="Times New Roman" pitchFamily="18" charset="0"/>
              </a:rPr>
              <a:t>3. Najveći broj stradanja djece desio se tokom dana, u periodu kada je agresor jasno vidio cilj.</a:t>
            </a:r>
            <a:endParaRPr lang="en-US" sz="2000" dirty="0">
              <a:latin typeface="Times New Roman" pitchFamily="18" charset="0"/>
              <a:cs typeface="Times New Roman" pitchFamily="18" charset="0"/>
            </a:endParaRPr>
          </a:p>
          <a:p>
            <a:pPr hangingPunct="0">
              <a:buFont typeface="Wingdings" pitchFamily="2" charset="2"/>
              <a:buChar char="Ø"/>
            </a:pPr>
            <a:r>
              <a:rPr lang="de-DE" sz="2000" dirty="0">
                <a:latin typeface="Times New Roman" pitchFamily="18" charset="0"/>
                <a:cs typeface="Times New Roman" pitchFamily="18" charset="0"/>
              </a:rPr>
              <a:t>4. Zbog nedostatka adekvatnih skloništa veliki broj djece stradao je u svojim kućama.</a:t>
            </a:r>
            <a:endParaRPr lang="en-US" sz="2000" dirty="0">
              <a:latin typeface="Times New Roman" pitchFamily="18" charset="0"/>
              <a:cs typeface="Times New Roman" pitchFamily="18" charset="0"/>
            </a:endParaRPr>
          </a:p>
          <a:p>
            <a:pPr hangingPunct="0">
              <a:buFont typeface="Wingdings" pitchFamily="2" charset="2"/>
              <a:buChar char="Ø"/>
            </a:pPr>
            <a:r>
              <a:rPr lang="de-DE" sz="2000" dirty="0">
                <a:latin typeface="Times New Roman" pitchFamily="18" charset="0"/>
                <a:cs typeface="Times New Roman" pitchFamily="18" charset="0"/>
              </a:rPr>
              <a:t>5. Zbog prisustva velikog broja prisilno protjeranih, s okolnih podrinjskih općina, stradao je veliki broj protjerane djece. </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r>
              <a:rPr lang="bs-Latn-BA" sz="4000"/>
              <a:t>METODOLOGIJA ISTRAŽIVANJA</a:t>
            </a:r>
            <a:endParaRPr lang="en-US" sz="4000"/>
          </a:p>
        </p:txBody>
      </p:sp>
      <p:sp>
        <p:nvSpPr>
          <p:cNvPr id="26627" name="Rectangle 3"/>
          <p:cNvSpPr>
            <a:spLocks noGrp="1" noChangeArrowheads="1"/>
          </p:cNvSpPr>
          <p:nvPr>
            <p:ph type="body" idx="1"/>
          </p:nvPr>
        </p:nvSpPr>
        <p:spPr>
          <a:xfrm>
            <a:off x="457200" y="2420888"/>
            <a:ext cx="8229600" cy="3705275"/>
          </a:xfrm>
        </p:spPr>
        <p:txBody>
          <a:bodyPr/>
          <a:lstStyle/>
          <a:p>
            <a:pPr>
              <a:lnSpc>
                <a:spcPct val="90000"/>
              </a:lnSpc>
            </a:pPr>
            <a:r>
              <a:rPr lang="hr-HR" sz="2500" dirty="0">
                <a:latin typeface="Times New Roman" pitchFamily="18" charset="0"/>
                <a:cs typeface="Times New Roman" pitchFamily="18" charset="0"/>
              </a:rPr>
              <a:t>Teorijsko-metodološki pristup zasniva se na korištenju općenaučnih metoda i to: empirije, prikupljanja, analitičko-dokumentacione i statističke obrade podataka, metoda ispitivanja (koristeći metod intervjua), promatranja, klasifikacije, sistematizacije i komparacije podataka. Također, primijenit ćemo induktivno-deduktivnu metodu, a nakon analize, na kraju našeg istraživanja pokušat ćemo dati jedan pregled u obliku sinteze dobijenih rezultata. </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endParaRPr lang="en-US"/>
          </a:p>
        </p:txBody>
      </p:sp>
      <p:sp>
        <p:nvSpPr>
          <p:cNvPr id="25603" name="Rectangle 3"/>
          <p:cNvSpPr>
            <a:spLocks noGrp="1" noChangeArrowheads="1"/>
          </p:cNvSpPr>
          <p:nvPr>
            <p:ph type="body" idx="1"/>
          </p:nvPr>
        </p:nvSpPr>
        <p:spPr/>
        <p:txBody>
          <a:bodyPr/>
          <a:lstStyle/>
          <a:p>
            <a:pPr hangingPunct="0"/>
            <a:r>
              <a:rPr lang="de-DE" sz="2400" dirty="0"/>
              <a:t>Izvori podataka i činjenica su relevantni dokumenti: Izvod iz matične knjige umrlih, Izvod iz matične knjige rođenih, Protokoli Prijemne ambulante Doma zdravlja “Dr. Isak Samokovlija”, Protokoli Prijemne ambulante Ratne bolnice Goražde, Protokoli Operacione sale Doma zdravlja “Dr. Isak Samokovlija”, Protokoli Operacione sale Ratne bolnice Goražde, Potvrde o smrti i ostala dokumentacija medicinskih ustanova, dokumentacija Ministarstva unutrašnjih poslova Goražde, Medžlisa islamske zajednice Goražde, Centra za socijalni rad BPK Goražde, Udruženja civilnih žrtava rata BPK Goražde, Organizacija šehida i poginulih boraca BPK Goražde, dokumentacija ostalih udruženja, dokumentacija ICTY-a. </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159</TotalTime>
  <Words>894</Words>
  <Application>Microsoft Office PowerPoint</Application>
  <PresentationFormat>On-screen Show (4:3)</PresentationFormat>
  <Paragraphs>57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Stream</vt:lpstr>
      <vt:lpstr>Zločini nad djecom u Goraždu tokom opsade 1992-1995</vt:lpstr>
      <vt:lpstr>PREDMET ISTRAŽIVANJA</vt:lpstr>
      <vt:lpstr>Slide 3</vt:lpstr>
      <vt:lpstr>CILJ ISTRAŽIVANJA</vt:lpstr>
      <vt:lpstr>Slide 5</vt:lpstr>
      <vt:lpstr>HIPOTEZE</vt:lpstr>
      <vt:lpstr>Slide 7</vt:lpstr>
      <vt:lpstr>METODOLOGIJA ISTRAŽIVANJA</vt:lpstr>
      <vt:lpstr>Slide 9</vt:lpstr>
      <vt:lpstr>OČEKIVANI REZULTATI</vt:lpstr>
      <vt:lpstr>PROJEKTNI TIM</vt:lpstr>
      <vt:lpstr>Dosadašnje aktivnosti</vt:lpstr>
      <vt:lpstr>Slide 13</vt:lpstr>
      <vt:lpstr>Slide 14</vt:lpstr>
    </vt:vector>
  </TitlesOfParts>
  <Company>INSTITUT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Prisilni nestanci  na području Sarajeva  1992. 1995.</dc:title>
  <dc:creator>MELDI</dc:creator>
  <cp:lastModifiedBy>Muamer</cp:lastModifiedBy>
  <cp:revision>12</cp:revision>
  <dcterms:created xsi:type="dcterms:W3CDTF">2015-03-03T10:19:03Z</dcterms:created>
  <dcterms:modified xsi:type="dcterms:W3CDTF">2016-06-01T12:57:40Z</dcterms:modified>
</cp:coreProperties>
</file>